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77" r:id="rId2"/>
    <p:sldId id="281" r:id="rId3"/>
    <p:sldId id="278" r:id="rId4"/>
    <p:sldId id="298" r:id="rId5"/>
    <p:sldId id="282" r:id="rId6"/>
    <p:sldId id="258" r:id="rId7"/>
    <p:sldId id="283" r:id="rId8"/>
    <p:sldId id="327" r:id="rId9"/>
    <p:sldId id="344" r:id="rId10"/>
    <p:sldId id="343" r:id="rId11"/>
    <p:sldId id="328" r:id="rId12"/>
    <p:sldId id="329" r:id="rId13"/>
    <p:sldId id="330" r:id="rId14"/>
    <p:sldId id="284" r:id="rId15"/>
    <p:sldId id="256" r:id="rId16"/>
    <p:sldId id="276" r:id="rId17"/>
    <p:sldId id="331" r:id="rId18"/>
    <p:sldId id="332" r:id="rId19"/>
    <p:sldId id="333" r:id="rId20"/>
    <p:sldId id="334" r:id="rId21"/>
    <p:sldId id="311" r:id="rId22"/>
    <p:sldId id="312" r:id="rId23"/>
    <p:sldId id="313" r:id="rId24"/>
    <p:sldId id="314" r:id="rId25"/>
    <p:sldId id="316" r:id="rId26"/>
    <p:sldId id="317" r:id="rId27"/>
    <p:sldId id="318" r:id="rId28"/>
    <p:sldId id="319" r:id="rId29"/>
    <p:sldId id="320" r:id="rId30"/>
    <p:sldId id="321" r:id="rId31"/>
    <p:sldId id="259" r:id="rId32"/>
    <p:sldId id="260" r:id="rId33"/>
    <p:sldId id="261" r:id="rId34"/>
    <p:sldId id="262" r:id="rId35"/>
    <p:sldId id="263" r:id="rId36"/>
    <p:sldId id="264" r:id="rId37"/>
    <p:sldId id="265" r:id="rId38"/>
    <p:sldId id="266" r:id="rId39"/>
    <p:sldId id="286" r:id="rId40"/>
    <p:sldId id="287" r:id="rId41"/>
    <p:sldId id="267" r:id="rId42"/>
    <p:sldId id="268" r:id="rId43"/>
    <p:sldId id="297" r:id="rId44"/>
    <p:sldId id="310" r:id="rId45"/>
    <p:sldId id="269" r:id="rId46"/>
    <p:sldId id="270" r:id="rId47"/>
    <p:sldId id="271" r:id="rId48"/>
    <p:sldId id="288" r:id="rId49"/>
    <p:sldId id="289" r:id="rId50"/>
    <p:sldId id="290" r:id="rId51"/>
    <p:sldId id="291" r:id="rId52"/>
    <p:sldId id="336" r:id="rId53"/>
    <p:sldId id="338" r:id="rId54"/>
    <p:sldId id="293" r:id="rId55"/>
    <p:sldId id="339" r:id="rId56"/>
    <p:sldId id="340" r:id="rId57"/>
    <p:sldId id="337" r:id="rId58"/>
    <p:sldId id="294" r:id="rId59"/>
    <p:sldId id="342" r:id="rId60"/>
    <p:sldId id="295" r:id="rId61"/>
    <p:sldId id="341" r:id="rId62"/>
    <p:sldId id="296"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595"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16D8AE-12F2-4425-8598-1ECDA651577C}" type="datetimeFigureOut">
              <a:rPr lang="en-US" smtClean="0"/>
              <a:t>3/28/2023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19646D-EA6A-4F18-B660-D6C2D25653A6}" type="slidenum">
              <a:rPr lang="en-US" smtClean="0"/>
              <a:t>‹#›</a:t>
            </a:fld>
            <a:endParaRPr lang="en-US"/>
          </a:p>
        </p:txBody>
      </p:sp>
    </p:spTree>
    <p:extLst>
      <p:ext uri="{BB962C8B-B14F-4D97-AF65-F5344CB8AC3E}">
        <p14:creationId xmlns:p14="http://schemas.microsoft.com/office/powerpoint/2010/main" val="555494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19646D-EA6A-4F18-B660-D6C2D25653A6}" type="slidenum">
              <a:rPr lang="en-US" smtClean="0"/>
              <a:t>58</a:t>
            </a:fld>
            <a:endParaRPr lang="en-US"/>
          </a:p>
        </p:txBody>
      </p:sp>
    </p:spTree>
    <p:extLst>
      <p:ext uri="{BB962C8B-B14F-4D97-AF65-F5344CB8AC3E}">
        <p14:creationId xmlns:p14="http://schemas.microsoft.com/office/powerpoint/2010/main" val="644379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19646D-EA6A-4F18-B660-D6C2D25653A6}" type="slidenum">
              <a:rPr lang="en-US" smtClean="0"/>
              <a:t>59</a:t>
            </a:fld>
            <a:endParaRPr lang="en-US"/>
          </a:p>
        </p:txBody>
      </p:sp>
    </p:spTree>
    <p:extLst>
      <p:ext uri="{BB962C8B-B14F-4D97-AF65-F5344CB8AC3E}">
        <p14:creationId xmlns:p14="http://schemas.microsoft.com/office/powerpoint/2010/main" val="1436236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AF171CC9-EC58-42F4-803B-D8B837D3EAA0}" type="datetimeFigureOut">
              <a:rPr lang="en-IN" smtClean="0"/>
              <a:t>28-03-2023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406F04-6D87-4C78-93D5-EA713733F58C}" type="slidenum">
              <a:rPr lang="en-IN" smtClean="0"/>
              <a:t>‹#›</a:t>
            </a:fld>
            <a:endParaRPr lang="en-IN"/>
          </a:p>
        </p:txBody>
      </p:sp>
    </p:spTree>
    <p:extLst>
      <p:ext uri="{BB962C8B-B14F-4D97-AF65-F5344CB8AC3E}">
        <p14:creationId xmlns:p14="http://schemas.microsoft.com/office/powerpoint/2010/main" val="2519830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F171CC9-EC58-42F4-803B-D8B837D3EAA0}" type="datetimeFigureOut">
              <a:rPr lang="en-IN" smtClean="0"/>
              <a:t>28-03-2023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406F04-6D87-4C78-93D5-EA713733F58C}" type="slidenum">
              <a:rPr lang="en-IN" smtClean="0"/>
              <a:t>‹#›</a:t>
            </a:fld>
            <a:endParaRPr lang="en-IN"/>
          </a:p>
        </p:txBody>
      </p:sp>
    </p:spTree>
    <p:extLst>
      <p:ext uri="{BB962C8B-B14F-4D97-AF65-F5344CB8AC3E}">
        <p14:creationId xmlns:p14="http://schemas.microsoft.com/office/powerpoint/2010/main" val="2616426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F171CC9-EC58-42F4-803B-D8B837D3EAA0}" type="datetimeFigureOut">
              <a:rPr lang="en-IN" smtClean="0"/>
              <a:t>28-03-2023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406F04-6D87-4C78-93D5-EA713733F58C}" type="slidenum">
              <a:rPr lang="en-IN" smtClean="0"/>
              <a:t>‹#›</a:t>
            </a:fld>
            <a:endParaRPr lang="en-IN"/>
          </a:p>
        </p:txBody>
      </p:sp>
    </p:spTree>
    <p:extLst>
      <p:ext uri="{BB962C8B-B14F-4D97-AF65-F5344CB8AC3E}">
        <p14:creationId xmlns:p14="http://schemas.microsoft.com/office/powerpoint/2010/main" val="2045610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F171CC9-EC58-42F4-803B-D8B837D3EAA0}" type="datetimeFigureOut">
              <a:rPr lang="en-IN" smtClean="0"/>
              <a:t>28-03-2023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406F04-6D87-4C78-93D5-EA713733F58C}" type="slidenum">
              <a:rPr lang="en-IN" smtClean="0"/>
              <a:t>‹#›</a:t>
            </a:fld>
            <a:endParaRPr lang="en-IN"/>
          </a:p>
        </p:txBody>
      </p:sp>
    </p:spTree>
    <p:extLst>
      <p:ext uri="{BB962C8B-B14F-4D97-AF65-F5344CB8AC3E}">
        <p14:creationId xmlns:p14="http://schemas.microsoft.com/office/powerpoint/2010/main" val="2689559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F171CC9-EC58-42F4-803B-D8B837D3EAA0}" type="datetimeFigureOut">
              <a:rPr lang="en-IN" smtClean="0"/>
              <a:t>28-03-2023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406F04-6D87-4C78-93D5-EA713733F58C}" type="slidenum">
              <a:rPr lang="en-IN" smtClean="0"/>
              <a:t>‹#›</a:t>
            </a:fld>
            <a:endParaRPr lang="en-IN"/>
          </a:p>
        </p:txBody>
      </p:sp>
    </p:spTree>
    <p:extLst>
      <p:ext uri="{BB962C8B-B14F-4D97-AF65-F5344CB8AC3E}">
        <p14:creationId xmlns:p14="http://schemas.microsoft.com/office/powerpoint/2010/main" val="1211139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AF171CC9-EC58-42F4-803B-D8B837D3EAA0}" type="datetimeFigureOut">
              <a:rPr lang="en-IN" smtClean="0"/>
              <a:t>28-03-2023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E406F04-6D87-4C78-93D5-EA713733F58C}" type="slidenum">
              <a:rPr lang="en-IN" smtClean="0"/>
              <a:t>‹#›</a:t>
            </a:fld>
            <a:endParaRPr lang="en-IN"/>
          </a:p>
        </p:txBody>
      </p:sp>
    </p:spTree>
    <p:extLst>
      <p:ext uri="{BB962C8B-B14F-4D97-AF65-F5344CB8AC3E}">
        <p14:creationId xmlns:p14="http://schemas.microsoft.com/office/powerpoint/2010/main" val="1656776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AF171CC9-EC58-42F4-803B-D8B837D3EAA0}" type="datetimeFigureOut">
              <a:rPr lang="en-IN" smtClean="0"/>
              <a:t>28-03-2023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E406F04-6D87-4C78-93D5-EA713733F58C}" type="slidenum">
              <a:rPr lang="en-IN" smtClean="0"/>
              <a:t>‹#›</a:t>
            </a:fld>
            <a:endParaRPr lang="en-IN"/>
          </a:p>
        </p:txBody>
      </p:sp>
    </p:spTree>
    <p:extLst>
      <p:ext uri="{BB962C8B-B14F-4D97-AF65-F5344CB8AC3E}">
        <p14:creationId xmlns:p14="http://schemas.microsoft.com/office/powerpoint/2010/main" val="1793692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AF171CC9-EC58-42F4-803B-D8B837D3EAA0}" type="datetimeFigureOut">
              <a:rPr lang="en-IN" smtClean="0"/>
              <a:t>28-03-2023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E406F04-6D87-4C78-93D5-EA713733F58C}" type="slidenum">
              <a:rPr lang="en-IN" smtClean="0"/>
              <a:t>‹#›</a:t>
            </a:fld>
            <a:endParaRPr lang="en-IN"/>
          </a:p>
        </p:txBody>
      </p:sp>
    </p:spTree>
    <p:extLst>
      <p:ext uri="{BB962C8B-B14F-4D97-AF65-F5344CB8AC3E}">
        <p14:creationId xmlns:p14="http://schemas.microsoft.com/office/powerpoint/2010/main" val="924076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171CC9-EC58-42F4-803B-D8B837D3EAA0}" type="datetimeFigureOut">
              <a:rPr lang="en-IN" smtClean="0"/>
              <a:t>28-03-2023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E406F04-6D87-4C78-93D5-EA713733F58C}" type="slidenum">
              <a:rPr lang="en-IN" smtClean="0"/>
              <a:t>‹#›</a:t>
            </a:fld>
            <a:endParaRPr lang="en-IN"/>
          </a:p>
        </p:txBody>
      </p:sp>
    </p:spTree>
    <p:extLst>
      <p:ext uri="{BB962C8B-B14F-4D97-AF65-F5344CB8AC3E}">
        <p14:creationId xmlns:p14="http://schemas.microsoft.com/office/powerpoint/2010/main" val="3647939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F171CC9-EC58-42F4-803B-D8B837D3EAA0}" type="datetimeFigureOut">
              <a:rPr lang="en-IN" smtClean="0"/>
              <a:t>28-03-2023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E406F04-6D87-4C78-93D5-EA713733F58C}" type="slidenum">
              <a:rPr lang="en-IN" smtClean="0"/>
              <a:t>‹#›</a:t>
            </a:fld>
            <a:endParaRPr lang="en-IN"/>
          </a:p>
        </p:txBody>
      </p:sp>
    </p:spTree>
    <p:extLst>
      <p:ext uri="{BB962C8B-B14F-4D97-AF65-F5344CB8AC3E}">
        <p14:creationId xmlns:p14="http://schemas.microsoft.com/office/powerpoint/2010/main" val="2062499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F171CC9-EC58-42F4-803B-D8B837D3EAA0}" type="datetimeFigureOut">
              <a:rPr lang="en-IN" smtClean="0"/>
              <a:t>28-03-2023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E406F04-6D87-4C78-93D5-EA713733F58C}" type="slidenum">
              <a:rPr lang="en-IN" smtClean="0"/>
              <a:t>‹#›</a:t>
            </a:fld>
            <a:endParaRPr lang="en-IN"/>
          </a:p>
        </p:txBody>
      </p:sp>
    </p:spTree>
    <p:extLst>
      <p:ext uri="{BB962C8B-B14F-4D97-AF65-F5344CB8AC3E}">
        <p14:creationId xmlns:p14="http://schemas.microsoft.com/office/powerpoint/2010/main" val="1796707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171CC9-EC58-42F4-803B-D8B837D3EAA0}" type="datetimeFigureOut">
              <a:rPr lang="en-IN" smtClean="0"/>
              <a:t>28-03-2023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406F04-6D87-4C78-93D5-EA713733F58C}" type="slidenum">
              <a:rPr lang="en-IN" smtClean="0"/>
              <a:t>‹#›</a:t>
            </a:fld>
            <a:endParaRPr lang="en-IN"/>
          </a:p>
        </p:txBody>
      </p:sp>
    </p:spTree>
    <p:extLst>
      <p:ext uri="{BB962C8B-B14F-4D97-AF65-F5344CB8AC3E}">
        <p14:creationId xmlns:p14="http://schemas.microsoft.com/office/powerpoint/2010/main" val="2647317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academind.com/static/003b129ff263fb3901f6ee67479586ba/e5166/angular-features.jpg" TargetMode="External"/><Relationship Id="rId2" Type="http://schemas.openxmlformats.org/officeDocument/2006/relationships/image" Target="../media/image3.emf"/><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hyperlink" Target="https://academind.com/static/0488f1b3de14e7c81c5840552dd1b0c8/e5166/react-features.jpg" TargetMode="External"/><Relationship Id="rId2" Type="http://schemas.openxmlformats.org/officeDocument/2006/relationships/image" Target="../media/image3.emf"/><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hyperlink" Target="https://academind.com/static/83029f46fe705af5d0a27e8c99795cf2/e5166/vue-features.jpg" TargetMode="External"/><Relationship Id="rId2" Type="http://schemas.openxmlformats.org/officeDocument/2006/relationships/image" Target="../media/image3.emf"/><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e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emf"/><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7" name="Footer Placeholder 3"/>
          <p:cNvSpPr txBox="1">
            <a:spLocks/>
          </p:cNvSpPr>
          <p:nvPr/>
        </p:nvSpPr>
        <p:spPr bwMode="auto">
          <a:xfrm>
            <a:off x="0" y="5088749"/>
            <a:ext cx="8001000" cy="1431597"/>
          </a:xfrm>
          <a:prstGeom prst="rect">
            <a:avLst/>
          </a:prstGeom>
          <a:solidFill>
            <a:schemeClr val="tx1"/>
          </a:solidFill>
          <a:ln>
            <a:noFill/>
          </a:ln>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en-US" sz="2800" dirty="0" smtClean="0">
                <a:solidFill>
                  <a:srgbClr val="FFFF00"/>
                </a:solidFill>
              </a:rPr>
              <a:t>Dr. </a:t>
            </a:r>
            <a:r>
              <a:rPr lang="en-US" sz="2800" dirty="0" err="1" smtClean="0">
                <a:solidFill>
                  <a:srgbClr val="FFFF00"/>
                </a:solidFill>
              </a:rPr>
              <a:t>D.S.R.Murthy</a:t>
            </a:r>
            <a:r>
              <a:rPr lang="en-US" sz="3600" dirty="0" smtClean="0">
                <a:solidFill>
                  <a:srgbClr val="FFFF00"/>
                </a:solidFill>
              </a:rPr>
              <a:t> </a:t>
            </a:r>
            <a:r>
              <a:rPr lang="en-US" dirty="0" smtClean="0">
                <a:solidFill>
                  <a:srgbClr val="FFFF00"/>
                </a:solidFill>
              </a:rPr>
              <a:t> </a:t>
            </a:r>
            <a:r>
              <a:rPr lang="en-US" dirty="0" err="1">
                <a:solidFill>
                  <a:srgbClr val="FFFF00"/>
                </a:solidFill>
              </a:rPr>
              <a:t>M.Tech</a:t>
            </a:r>
            <a:r>
              <a:rPr lang="en-US" dirty="0">
                <a:solidFill>
                  <a:srgbClr val="FFFF00"/>
                </a:solidFill>
              </a:rPr>
              <a:t> (IT)</a:t>
            </a:r>
          </a:p>
          <a:p>
            <a:pPr algn="ctr" eaLnBrk="1" hangingPunct="1"/>
            <a:r>
              <a:rPr lang="en-US" dirty="0">
                <a:solidFill>
                  <a:srgbClr val="FFFF00"/>
                </a:solidFill>
              </a:rPr>
              <a:t>Software Architect  &amp; Corporate Trainer</a:t>
            </a:r>
          </a:p>
          <a:p>
            <a:pPr algn="ctr" eaLnBrk="1" hangingPunct="1"/>
            <a:r>
              <a:rPr lang="en-US" dirty="0">
                <a:solidFill>
                  <a:srgbClr val="FFFF00"/>
                </a:solidFill>
              </a:rPr>
              <a:t>Experience : </a:t>
            </a:r>
            <a:r>
              <a:rPr lang="en-US" dirty="0" smtClean="0">
                <a:solidFill>
                  <a:srgbClr val="FFFF00"/>
                </a:solidFill>
              </a:rPr>
              <a:t>31 </a:t>
            </a:r>
            <a:r>
              <a:rPr lang="en-US" dirty="0">
                <a:solidFill>
                  <a:srgbClr val="FFFF00"/>
                </a:solidFill>
              </a:rPr>
              <a:t>years</a:t>
            </a:r>
          </a:p>
          <a:p>
            <a:pPr algn="ctr" eaLnBrk="1" hangingPunct="1"/>
            <a:endParaRPr lang="en-US" dirty="0">
              <a:solidFill>
                <a:srgbClr val="FFFF00"/>
              </a:solidFill>
            </a:endParaRPr>
          </a:p>
        </p:txBody>
      </p:sp>
      <p:sp>
        <p:nvSpPr>
          <p:cNvPr id="8" name="TextBox 8"/>
          <p:cNvSpPr txBox="1">
            <a:spLocks noChangeArrowheads="1"/>
          </p:cNvSpPr>
          <p:nvPr/>
        </p:nvSpPr>
        <p:spPr>
          <a:xfrm>
            <a:off x="8001000" y="-41565"/>
            <a:ext cx="4191000" cy="7121237"/>
          </a:xfrm>
          <a:prstGeom prst="rect">
            <a:avLst/>
          </a:prstGeom>
          <a:solidFill>
            <a:schemeClr val="tx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b="1" u="sng" dirty="0">
                <a:solidFill>
                  <a:schemeClr val="bg1"/>
                </a:solidFill>
              </a:rPr>
              <a:t>Specialization</a:t>
            </a:r>
          </a:p>
          <a:p>
            <a:pPr algn="r">
              <a:spcBef>
                <a:spcPts val="400"/>
              </a:spcBef>
              <a:defRPr/>
            </a:pPr>
            <a:r>
              <a:rPr lang="en-US" dirty="0" err="1">
                <a:solidFill>
                  <a:schemeClr val="bg1"/>
                </a:solidFill>
              </a:rPr>
              <a:t>Dotnet</a:t>
            </a:r>
            <a:r>
              <a:rPr lang="en-US" dirty="0">
                <a:solidFill>
                  <a:schemeClr val="bg1"/>
                </a:solidFill>
              </a:rPr>
              <a:t>  6.0 with Architecture </a:t>
            </a:r>
          </a:p>
          <a:p>
            <a:pPr algn="r">
              <a:spcBef>
                <a:spcPts val="400"/>
              </a:spcBef>
              <a:defRPr/>
            </a:pPr>
            <a:r>
              <a:rPr lang="en-US" dirty="0">
                <a:solidFill>
                  <a:schemeClr val="bg1"/>
                </a:solidFill>
              </a:rPr>
              <a:t>C# 9.0, WPF 4.5 .2 with Blend</a:t>
            </a:r>
          </a:p>
          <a:p>
            <a:pPr algn="r">
              <a:spcBef>
                <a:spcPts val="400"/>
              </a:spcBef>
              <a:defRPr/>
            </a:pPr>
            <a:r>
              <a:rPr lang="en-US" dirty="0" err="1">
                <a:solidFill>
                  <a:schemeClr val="bg1"/>
                </a:solidFill>
              </a:rPr>
              <a:t>ASP.Net</a:t>
            </a:r>
            <a:r>
              <a:rPr lang="en-US" dirty="0">
                <a:solidFill>
                  <a:schemeClr val="bg1"/>
                </a:solidFill>
              </a:rPr>
              <a:t> Core 5.0 ,  Micro services</a:t>
            </a:r>
          </a:p>
          <a:p>
            <a:pPr algn="r">
              <a:spcBef>
                <a:spcPts val="400"/>
              </a:spcBef>
              <a:defRPr/>
            </a:pPr>
            <a:r>
              <a:rPr lang="en-US" dirty="0">
                <a:solidFill>
                  <a:schemeClr val="bg1"/>
                </a:solidFill>
              </a:rPr>
              <a:t>WCF 4.5.1, Web API, WF  4.5.1</a:t>
            </a:r>
          </a:p>
          <a:p>
            <a:pPr algn="r">
              <a:spcBef>
                <a:spcPts val="400"/>
              </a:spcBef>
              <a:defRPr/>
            </a:pPr>
            <a:r>
              <a:rPr lang="en-US" dirty="0">
                <a:solidFill>
                  <a:schemeClr val="bg1"/>
                </a:solidFill>
              </a:rPr>
              <a:t>Advanced Python, </a:t>
            </a:r>
            <a:r>
              <a:rPr lang="en-US" dirty="0" err="1">
                <a:solidFill>
                  <a:schemeClr val="bg1"/>
                </a:solidFill>
              </a:rPr>
              <a:t>Django</a:t>
            </a:r>
            <a:r>
              <a:rPr lang="en-US" dirty="0">
                <a:solidFill>
                  <a:schemeClr val="bg1"/>
                </a:solidFill>
              </a:rPr>
              <a:t>, Flask</a:t>
            </a:r>
          </a:p>
          <a:p>
            <a:pPr algn="r">
              <a:spcBef>
                <a:spcPts val="400"/>
              </a:spcBef>
              <a:defRPr/>
            </a:pPr>
            <a:r>
              <a:rPr lang="en-US" dirty="0">
                <a:solidFill>
                  <a:schemeClr val="bg1"/>
                </a:solidFill>
              </a:rPr>
              <a:t>Python network Automation, ML &amp; AI</a:t>
            </a:r>
          </a:p>
          <a:p>
            <a:pPr algn="r">
              <a:spcBef>
                <a:spcPts val="400"/>
              </a:spcBef>
              <a:defRPr/>
            </a:pPr>
            <a:r>
              <a:rPr lang="en-US" dirty="0">
                <a:solidFill>
                  <a:schemeClr val="bg1"/>
                </a:solidFill>
              </a:rPr>
              <a:t>Micro-frontend ,MEAN &amp; MERN stack </a:t>
            </a:r>
          </a:p>
          <a:p>
            <a:pPr algn="r">
              <a:spcBef>
                <a:spcPts val="400"/>
              </a:spcBef>
              <a:defRPr/>
            </a:pPr>
            <a:r>
              <a:rPr lang="en-US" dirty="0">
                <a:solidFill>
                  <a:schemeClr val="bg1"/>
                </a:solidFill>
              </a:rPr>
              <a:t>UML 2 and OOAD, DDD</a:t>
            </a:r>
          </a:p>
          <a:p>
            <a:pPr algn="r">
              <a:spcBef>
                <a:spcPts val="400"/>
              </a:spcBef>
              <a:defRPr/>
            </a:pPr>
            <a:r>
              <a:rPr lang="en-US" dirty="0">
                <a:solidFill>
                  <a:schemeClr val="bg1"/>
                </a:solidFill>
              </a:rPr>
              <a:t>HTML 5, CSS 3, SASS, Bootstrap</a:t>
            </a:r>
          </a:p>
          <a:p>
            <a:pPr algn="r">
              <a:spcBef>
                <a:spcPts val="400"/>
              </a:spcBef>
              <a:defRPr/>
            </a:pPr>
            <a:r>
              <a:rPr lang="en-US" dirty="0">
                <a:solidFill>
                  <a:schemeClr val="bg1"/>
                </a:solidFill>
              </a:rPr>
              <a:t>65 </a:t>
            </a:r>
            <a:r>
              <a:rPr lang="en-US" dirty="0" err="1">
                <a:solidFill>
                  <a:schemeClr val="bg1"/>
                </a:solidFill>
              </a:rPr>
              <a:t>.Net</a:t>
            </a:r>
            <a:r>
              <a:rPr lang="en-US" dirty="0">
                <a:solidFill>
                  <a:schemeClr val="bg1"/>
                </a:solidFill>
              </a:rPr>
              <a:t> Design  Patterns</a:t>
            </a:r>
          </a:p>
          <a:p>
            <a:pPr algn="r">
              <a:spcBef>
                <a:spcPts val="400"/>
              </a:spcBef>
              <a:defRPr/>
            </a:pPr>
            <a:r>
              <a:rPr lang="en-US" dirty="0">
                <a:solidFill>
                  <a:schemeClr val="bg1"/>
                </a:solidFill>
              </a:rPr>
              <a:t>ES 6, </a:t>
            </a:r>
            <a:r>
              <a:rPr lang="en-US" dirty="0" err="1">
                <a:solidFill>
                  <a:schemeClr val="bg1"/>
                </a:solidFill>
              </a:rPr>
              <a:t>Jquery</a:t>
            </a:r>
            <a:r>
              <a:rPr lang="en-US" dirty="0">
                <a:solidFill>
                  <a:schemeClr val="bg1"/>
                </a:solidFill>
              </a:rPr>
              <a:t> 3.x,D3.js,YAML,JSON</a:t>
            </a:r>
          </a:p>
          <a:p>
            <a:pPr algn="r">
              <a:spcBef>
                <a:spcPts val="400"/>
              </a:spcBef>
              <a:defRPr/>
            </a:pPr>
            <a:r>
              <a:rPr lang="en-US" dirty="0">
                <a:solidFill>
                  <a:schemeClr val="bg1"/>
                </a:solidFill>
              </a:rPr>
              <a:t>Aurelia, Post CSS, Lost Grid, AMD </a:t>
            </a:r>
          </a:p>
          <a:p>
            <a:pPr algn="r">
              <a:spcBef>
                <a:spcPts val="400"/>
              </a:spcBef>
              <a:defRPr/>
            </a:pPr>
            <a:r>
              <a:rPr lang="en-US" dirty="0">
                <a:solidFill>
                  <a:schemeClr val="bg1"/>
                </a:solidFill>
              </a:rPr>
              <a:t>Typescript, Angular </a:t>
            </a:r>
            <a:r>
              <a:rPr lang="en-US" dirty="0" smtClean="0">
                <a:solidFill>
                  <a:schemeClr val="bg1"/>
                </a:solidFill>
              </a:rPr>
              <a:t>15 </a:t>
            </a:r>
            <a:endParaRPr lang="en-US" dirty="0">
              <a:solidFill>
                <a:schemeClr val="bg1"/>
              </a:solidFill>
            </a:endParaRPr>
          </a:p>
          <a:p>
            <a:pPr algn="r">
              <a:spcBef>
                <a:spcPts val="400"/>
              </a:spcBef>
              <a:defRPr/>
            </a:pPr>
            <a:r>
              <a:rPr lang="en-US" dirty="0" err="1">
                <a:solidFill>
                  <a:schemeClr val="bg1"/>
                </a:solidFill>
              </a:rPr>
              <a:t>Vue</a:t>
            </a:r>
            <a:r>
              <a:rPr lang="en-US" dirty="0">
                <a:solidFill>
                  <a:schemeClr val="bg1"/>
                </a:solidFill>
              </a:rPr>
              <a:t> </a:t>
            </a:r>
            <a:r>
              <a:rPr lang="en-US" dirty="0" err="1">
                <a:solidFill>
                  <a:schemeClr val="bg1"/>
                </a:solidFill>
              </a:rPr>
              <a:t>js</a:t>
            </a:r>
            <a:r>
              <a:rPr lang="en-US" dirty="0">
                <a:solidFill>
                  <a:schemeClr val="bg1"/>
                </a:solidFill>
              </a:rPr>
              <a:t>, Oracle Jet, Open UI 5 </a:t>
            </a:r>
          </a:p>
          <a:p>
            <a:pPr algn="r">
              <a:spcBef>
                <a:spcPts val="400"/>
              </a:spcBef>
              <a:defRPr/>
            </a:pPr>
            <a:r>
              <a:rPr lang="en-US" dirty="0">
                <a:solidFill>
                  <a:schemeClr val="bg1"/>
                </a:solidFill>
              </a:rPr>
              <a:t>React 18.0 &amp;  </a:t>
            </a:r>
            <a:r>
              <a:rPr lang="en-US" dirty="0" err="1" smtClean="0">
                <a:solidFill>
                  <a:schemeClr val="bg1"/>
                </a:solidFill>
              </a:rPr>
              <a:t>Redux</a:t>
            </a:r>
            <a:r>
              <a:rPr lang="en-US" dirty="0" smtClean="0">
                <a:solidFill>
                  <a:schemeClr val="bg1"/>
                </a:solidFill>
              </a:rPr>
              <a:t>, </a:t>
            </a:r>
            <a:r>
              <a:rPr lang="en-US" smtClean="0">
                <a:solidFill>
                  <a:schemeClr val="bg1"/>
                </a:solidFill>
              </a:rPr>
              <a:t>React Native </a:t>
            </a:r>
            <a:endParaRPr lang="en-US" dirty="0">
              <a:solidFill>
                <a:schemeClr val="bg1"/>
              </a:solidFill>
            </a:endParaRPr>
          </a:p>
          <a:p>
            <a:pPr algn="r">
              <a:spcBef>
                <a:spcPts val="400"/>
              </a:spcBef>
              <a:defRPr/>
            </a:pPr>
            <a:r>
              <a:rPr lang="en-US" dirty="0">
                <a:solidFill>
                  <a:schemeClr val="bg1"/>
                </a:solidFill>
              </a:rPr>
              <a:t>Apollo client, </a:t>
            </a:r>
            <a:r>
              <a:rPr lang="en-US" dirty="0" err="1">
                <a:solidFill>
                  <a:schemeClr val="bg1"/>
                </a:solidFill>
              </a:rPr>
              <a:t>GraphQL</a:t>
            </a:r>
            <a:r>
              <a:rPr lang="en-US" dirty="0">
                <a:solidFill>
                  <a:schemeClr val="bg1"/>
                </a:solidFill>
              </a:rPr>
              <a:t>  </a:t>
            </a:r>
          </a:p>
          <a:p>
            <a:pPr algn="r">
              <a:spcBef>
                <a:spcPts val="400"/>
              </a:spcBef>
              <a:defRPr/>
            </a:pPr>
            <a:r>
              <a:rPr lang="en-US" dirty="0">
                <a:solidFill>
                  <a:schemeClr val="bg1"/>
                </a:solidFill>
              </a:rPr>
              <a:t>Ext JS 6, Backbone ,Kendo UI </a:t>
            </a:r>
          </a:p>
          <a:p>
            <a:pPr algn="r">
              <a:spcBef>
                <a:spcPts val="400"/>
              </a:spcBef>
              <a:defRPr/>
            </a:pPr>
            <a:r>
              <a:rPr lang="en-US" dirty="0">
                <a:solidFill>
                  <a:schemeClr val="bg1"/>
                </a:solidFill>
              </a:rPr>
              <a:t>Node </a:t>
            </a:r>
            <a:r>
              <a:rPr lang="en-US" dirty="0" err="1">
                <a:solidFill>
                  <a:schemeClr val="bg1"/>
                </a:solidFill>
              </a:rPr>
              <a:t>js</a:t>
            </a:r>
            <a:r>
              <a:rPr lang="en-US" dirty="0">
                <a:solidFill>
                  <a:schemeClr val="bg1"/>
                </a:solidFill>
              </a:rPr>
              <a:t>, Mongo DB &amp; </a:t>
            </a:r>
            <a:r>
              <a:rPr lang="en-US" dirty="0" err="1">
                <a:solidFill>
                  <a:schemeClr val="bg1"/>
                </a:solidFill>
              </a:rPr>
              <a:t>Restify</a:t>
            </a:r>
            <a:r>
              <a:rPr lang="en-US" dirty="0">
                <a:solidFill>
                  <a:schemeClr val="bg1"/>
                </a:solidFill>
              </a:rPr>
              <a:t>  </a:t>
            </a:r>
          </a:p>
          <a:p>
            <a:pPr algn="r">
              <a:spcBef>
                <a:spcPts val="400"/>
              </a:spcBef>
              <a:defRPr/>
            </a:pPr>
            <a:r>
              <a:rPr lang="en-US" dirty="0">
                <a:solidFill>
                  <a:schemeClr val="bg1"/>
                </a:solidFill>
              </a:rPr>
              <a:t>Mocha, </a:t>
            </a:r>
            <a:r>
              <a:rPr lang="en-US" dirty="0" err="1">
                <a:solidFill>
                  <a:schemeClr val="bg1"/>
                </a:solidFill>
              </a:rPr>
              <a:t>Jasmine,Protractor</a:t>
            </a:r>
            <a:r>
              <a:rPr lang="en-US" dirty="0">
                <a:solidFill>
                  <a:schemeClr val="bg1"/>
                </a:solidFill>
              </a:rPr>
              <a:t>, Karma</a:t>
            </a:r>
          </a:p>
          <a:p>
            <a:pPr algn="r">
              <a:spcBef>
                <a:spcPts val="400"/>
              </a:spcBef>
              <a:defRPr/>
            </a:pPr>
            <a:r>
              <a:rPr lang="en-US" dirty="0" err="1">
                <a:solidFill>
                  <a:schemeClr val="bg1"/>
                </a:solidFill>
              </a:rPr>
              <a:t>Docker</a:t>
            </a:r>
            <a:r>
              <a:rPr lang="en-US" dirty="0">
                <a:solidFill>
                  <a:schemeClr val="bg1"/>
                </a:solidFill>
              </a:rPr>
              <a:t>, </a:t>
            </a:r>
            <a:r>
              <a:rPr lang="en-US" dirty="0" err="1">
                <a:solidFill>
                  <a:schemeClr val="bg1"/>
                </a:solidFill>
              </a:rPr>
              <a:t>Webpack</a:t>
            </a:r>
            <a:r>
              <a:rPr lang="en-US" dirty="0">
                <a:solidFill>
                  <a:schemeClr val="bg1"/>
                </a:solidFill>
              </a:rPr>
              <a:t>, Grunt, Gulp,</a:t>
            </a:r>
          </a:p>
        </p:txBody>
      </p:sp>
      <p:pic>
        <p:nvPicPr>
          <p:cNvPr id="9" name="Picture 8"/>
          <p:cNvPicPr>
            <a:picLocks noChangeAspect="1"/>
          </p:cNvPicPr>
          <p:nvPr/>
        </p:nvPicPr>
        <p:blipFill>
          <a:blip r:embed="rId2" cstate="print"/>
          <a:srcRect/>
          <a:stretch>
            <a:fillRect/>
          </a:stretch>
        </p:blipFill>
        <p:spPr bwMode="auto">
          <a:xfrm>
            <a:off x="2900522" y="1052400"/>
            <a:ext cx="1852548" cy="2618806"/>
          </a:xfrm>
          <a:prstGeom prst="rect">
            <a:avLst/>
          </a:prstGeom>
          <a:noFill/>
          <a:ln w="9525">
            <a:noFill/>
            <a:miter lim="800000"/>
            <a:headEnd/>
            <a:tailEnd/>
          </a:ln>
        </p:spPr>
      </p:pic>
      <p:sp>
        <p:nvSpPr>
          <p:cNvPr id="11" name="TextBox 10"/>
          <p:cNvSpPr txBox="1"/>
          <p:nvPr/>
        </p:nvSpPr>
        <p:spPr>
          <a:xfrm>
            <a:off x="2393330" y="3795251"/>
            <a:ext cx="3048000" cy="1077218"/>
          </a:xfrm>
          <a:prstGeom prst="rect">
            <a:avLst/>
          </a:prstGeom>
          <a:solidFill>
            <a:schemeClr val="accent2"/>
          </a:solidFill>
        </p:spPr>
        <p:txBody>
          <a:bodyPr wrap="square" rtlCol="0">
            <a:spAutoFit/>
          </a:bodyPr>
          <a:lstStyle/>
          <a:p>
            <a:pPr algn="ctr"/>
            <a:r>
              <a:rPr lang="en-IN" sz="3200" b="1" dirty="0" smtClean="0"/>
              <a:t>VUE JS 3.0 with </a:t>
            </a:r>
            <a:r>
              <a:rPr lang="en-IN" sz="3200" b="1" dirty="0" err="1" smtClean="0"/>
              <a:t>VueX</a:t>
            </a:r>
            <a:r>
              <a:rPr lang="en-IN" sz="3200" b="1" dirty="0" smtClean="0"/>
              <a:t>  &amp; </a:t>
            </a:r>
            <a:r>
              <a:rPr lang="en-IN" sz="3200" b="1" dirty="0" err="1" smtClean="0"/>
              <a:t>Vite</a:t>
            </a:r>
            <a:endParaRPr lang="en-IN" sz="3200" b="1" dirty="0"/>
          </a:p>
        </p:txBody>
      </p:sp>
      <p:pic>
        <p:nvPicPr>
          <p:cNvPr id="1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549" y="47432"/>
            <a:ext cx="6206493" cy="891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770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Angular </a:t>
            </a:r>
            <a:r>
              <a:rPr lang="en-IN" sz="4000" b="1" dirty="0" err="1" smtClean="0">
                <a:solidFill>
                  <a:schemeClr val="bg2">
                    <a:lumMod val="10000"/>
                  </a:schemeClr>
                </a:solidFill>
              </a:rPr>
              <a:t>vs</a:t>
            </a:r>
            <a:r>
              <a:rPr lang="en-IN" sz="4000" b="1" dirty="0" smtClean="0">
                <a:solidFill>
                  <a:schemeClr val="bg2">
                    <a:lumMod val="10000"/>
                  </a:schemeClr>
                </a:solidFill>
              </a:rPr>
              <a:t> React </a:t>
            </a:r>
            <a:r>
              <a:rPr lang="en-IN" sz="4000" b="1" dirty="0" err="1" smtClean="0">
                <a:solidFill>
                  <a:schemeClr val="bg2">
                    <a:lumMod val="10000"/>
                  </a:schemeClr>
                </a:solidFill>
              </a:rPr>
              <a:t>vs</a:t>
            </a:r>
            <a:r>
              <a:rPr lang="en-IN" sz="4000" b="1" dirty="0" smtClean="0">
                <a:solidFill>
                  <a:schemeClr val="bg2">
                    <a:lumMod val="10000"/>
                  </a:schemeClr>
                </a:solidFill>
              </a:rPr>
              <a:t> </a:t>
            </a:r>
            <a:r>
              <a:rPr lang="en-IN" sz="4000" b="1" dirty="0" err="1" smtClean="0">
                <a:solidFill>
                  <a:schemeClr val="bg2">
                    <a:lumMod val="10000"/>
                  </a:schemeClr>
                </a:solidFill>
              </a:rPr>
              <a:t>Vue</a:t>
            </a:r>
            <a:endParaRPr lang="en-IN" sz="4000" b="1" dirty="0">
              <a:solidFill>
                <a:schemeClr val="bg2">
                  <a:lumMod val="10000"/>
                </a:schemeClr>
              </a:solidFill>
            </a:endParaRPr>
          </a:p>
        </p:txBody>
      </p:sp>
      <p:pic>
        <p:nvPicPr>
          <p:cNvPr id="5" name="Picture 4"/>
          <p:cNvPicPr>
            <a:picLocks noChangeAspect="1"/>
          </p:cNvPicPr>
          <p:nvPr/>
        </p:nvPicPr>
        <p:blipFill>
          <a:blip r:embed="rId2"/>
          <a:stretch>
            <a:fillRect/>
          </a:stretch>
        </p:blipFill>
        <p:spPr>
          <a:xfrm>
            <a:off x="11539256" y="0"/>
            <a:ext cx="652744" cy="754781"/>
          </a:xfrm>
          <a:prstGeom prst="rect">
            <a:avLst/>
          </a:prstGeom>
        </p:spPr>
      </p:pic>
      <p:sp>
        <p:nvSpPr>
          <p:cNvPr id="3" name="Rectangle 2"/>
          <p:cNvSpPr/>
          <p:nvPr/>
        </p:nvSpPr>
        <p:spPr>
          <a:xfrm>
            <a:off x="88459" y="609600"/>
            <a:ext cx="11961703" cy="6370975"/>
          </a:xfrm>
          <a:prstGeom prst="rect">
            <a:avLst/>
          </a:prstGeom>
        </p:spPr>
        <p:txBody>
          <a:bodyPr wrap="square">
            <a:spAutoFit/>
          </a:bodyPr>
          <a:lstStyle/>
          <a:p>
            <a:pPr lvl="0"/>
            <a:r>
              <a:rPr lang="en-US" sz="2400" b="1" dirty="0"/>
              <a:t>Who’s working on those Frameworks?</a:t>
            </a:r>
            <a:r>
              <a:rPr lang="en-US" sz="2400" dirty="0"/>
              <a:t>: Angular is developed by Google, React by Facebook, </a:t>
            </a:r>
            <a:r>
              <a:rPr lang="en-US" sz="2400" dirty="0" err="1"/>
              <a:t>Vue</a:t>
            </a:r>
            <a:r>
              <a:rPr lang="en-US" sz="2400" dirty="0"/>
              <a:t> is a community-driven open-source project</a:t>
            </a:r>
            <a:r>
              <a:rPr lang="en-US" sz="2400" dirty="0" smtClean="0"/>
              <a:t>.</a:t>
            </a:r>
            <a:r>
              <a:rPr lang="en-US" sz="2400" dirty="0"/>
              <a:t> </a:t>
            </a:r>
          </a:p>
          <a:p>
            <a:pPr lvl="0"/>
            <a:r>
              <a:rPr lang="en-US" sz="2400" b="1" dirty="0"/>
              <a:t>Philosophies</a:t>
            </a:r>
            <a:r>
              <a:rPr lang="en-US" sz="2400" dirty="0"/>
              <a:t> : Three component-focused frameworks, where Angular has a lot of built-in features, </a:t>
            </a:r>
            <a:r>
              <a:rPr lang="en-US" sz="2400" dirty="0" err="1"/>
              <a:t>Vue</a:t>
            </a:r>
            <a:r>
              <a:rPr lang="en-US" sz="2400" dirty="0"/>
              <a:t> has some built-in features, React is very minimalistic</a:t>
            </a:r>
            <a:r>
              <a:rPr lang="en-US" sz="2400" dirty="0" smtClean="0"/>
              <a:t>.</a:t>
            </a:r>
            <a:r>
              <a:rPr lang="en-US" sz="2400" dirty="0"/>
              <a:t> </a:t>
            </a:r>
          </a:p>
          <a:p>
            <a:pPr lvl="0"/>
            <a:r>
              <a:rPr lang="en-US" sz="2400" b="1" dirty="0"/>
              <a:t>Syntax</a:t>
            </a:r>
            <a:r>
              <a:rPr lang="en-US" sz="2400" dirty="0"/>
              <a:t> : Angular uses </a:t>
            </a:r>
            <a:r>
              <a:rPr lang="en-US" sz="2400" dirty="0" err="1"/>
              <a:t>TypeScript</a:t>
            </a:r>
            <a:r>
              <a:rPr lang="en-US" sz="2400" dirty="0"/>
              <a:t> and splits HTML + </a:t>
            </a:r>
            <a:r>
              <a:rPr lang="en-US" sz="2400" dirty="0" err="1"/>
              <a:t>TypeScript</a:t>
            </a:r>
            <a:r>
              <a:rPr lang="en-US" sz="2400" dirty="0"/>
              <a:t> logic apart, React uses JavaScript and a feature called “JSX” (it combines “HTML” and JavaScript logic), </a:t>
            </a:r>
            <a:r>
              <a:rPr lang="en-US" sz="2400" dirty="0" err="1"/>
              <a:t>Vue</a:t>
            </a:r>
            <a:r>
              <a:rPr lang="en-US" sz="2400" dirty="0"/>
              <a:t> uses regular JavaScript and splits HTML + JavaScript logic apart. Also now Typescript</a:t>
            </a:r>
            <a:r>
              <a:rPr lang="en-US" sz="2400" dirty="0" smtClean="0"/>
              <a:t>.</a:t>
            </a:r>
            <a:r>
              <a:rPr lang="en-US" sz="2400" dirty="0"/>
              <a:t> </a:t>
            </a:r>
          </a:p>
          <a:p>
            <a:pPr lvl="0"/>
            <a:r>
              <a:rPr lang="en-US" sz="2400" b="1" dirty="0"/>
              <a:t>Ease of Learning</a:t>
            </a:r>
            <a:r>
              <a:rPr lang="en-US" sz="2400" dirty="0"/>
              <a:t> : </a:t>
            </a:r>
            <a:r>
              <a:rPr lang="en-US" sz="2400" dirty="0" err="1"/>
              <a:t>Vue</a:t>
            </a:r>
            <a:r>
              <a:rPr lang="en-US" sz="2400" dirty="0"/>
              <a:t> is easiest to learn, React and Angular are on the same level and a bit more difficult than </a:t>
            </a:r>
            <a:r>
              <a:rPr lang="en-US" sz="2400" dirty="0" err="1"/>
              <a:t>Vue</a:t>
            </a:r>
            <a:r>
              <a:rPr lang="en-US" sz="2400" dirty="0" smtClean="0"/>
              <a:t>.</a:t>
            </a:r>
            <a:r>
              <a:rPr lang="en-US" sz="2400" dirty="0"/>
              <a:t> </a:t>
            </a:r>
          </a:p>
          <a:p>
            <a:pPr lvl="0"/>
            <a:r>
              <a:rPr lang="en-US" sz="2400" b="1" dirty="0"/>
              <a:t>Performance</a:t>
            </a:r>
            <a:r>
              <a:rPr lang="en-US" sz="2400" dirty="0"/>
              <a:t> : All three frameworks offer great startup and runtime performance, hence “performance” will not be your main decision factor</a:t>
            </a:r>
            <a:r>
              <a:rPr lang="en-US" sz="2400" dirty="0" smtClean="0"/>
              <a:t>.</a:t>
            </a:r>
            <a:r>
              <a:rPr lang="en-US" sz="2400" dirty="0"/>
              <a:t> </a:t>
            </a:r>
          </a:p>
          <a:p>
            <a:pPr lvl="0"/>
            <a:r>
              <a:rPr lang="en-US" sz="2400" b="1" dirty="0"/>
              <a:t>Adoption &amp; Popularity</a:t>
            </a:r>
            <a:r>
              <a:rPr lang="en-US" sz="2400" dirty="0"/>
              <a:t> : All three frameworks are popular but React is a bit more popular than Angular, which in turn is getting used more than </a:t>
            </a:r>
            <a:r>
              <a:rPr lang="en-US" sz="2400" dirty="0" err="1"/>
              <a:t>Vue</a:t>
            </a:r>
            <a:r>
              <a:rPr lang="en-US" sz="2400" dirty="0" smtClean="0"/>
              <a:t>.</a:t>
            </a:r>
            <a:r>
              <a:rPr lang="en-US" sz="2400" dirty="0"/>
              <a:t> </a:t>
            </a:r>
          </a:p>
          <a:p>
            <a:pPr lvl="0"/>
            <a:r>
              <a:rPr lang="en-US" sz="2400" b="1" dirty="0"/>
              <a:t>Framework Evolution</a:t>
            </a:r>
            <a:r>
              <a:rPr lang="en-US" sz="2400" dirty="0"/>
              <a:t> : All frameworks are under active development, new features are being added over time to all three of them.</a:t>
            </a:r>
          </a:p>
          <a:p>
            <a:endParaRPr lang="en-IN" sz="2400" dirty="0"/>
          </a:p>
          <a:p>
            <a:r>
              <a:rPr lang="en-IN" sz="2400" dirty="0"/>
              <a:t>	</a:t>
            </a:r>
          </a:p>
        </p:txBody>
      </p:sp>
      <p:sp>
        <p:nvSpPr>
          <p:cNvPr id="6"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36106959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err="1" smtClean="0">
                <a:solidFill>
                  <a:schemeClr val="bg2">
                    <a:lumMod val="10000"/>
                  </a:schemeClr>
                </a:solidFill>
              </a:rPr>
              <a:t>Angualar</a:t>
            </a:r>
            <a:r>
              <a:rPr lang="en-IN" sz="4000" b="1" dirty="0" smtClean="0">
                <a:solidFill>
                  <a:schemeClr val="bg2">
                    <a:lumMod val="10000"/>
                  </a:schemeClr>
                </a:solidFill>
              </a:rPr>
              <a:t> Features</a:t>
            </a:r>
            <a:endParaRPr lang="en-IN" sz="4000" b="1" dirty="0">
              <a:solidFill>
                <a:schemeClr val="bg2">
                  <a:lumMod val="10000"/>
                </a:schemeClr>
              </a:solidFill>
            </a:endParaRPr>
          </a:p>
        </p:txBody>
      </p:sp>
      <p:pic>
        <p:nvPicPr>
          <p:cNvPr id="5" name="Picture 4"/>
          <p:cNvPicPr>
            <a:picLocks noChangeAspect="1"/>
          </p:cNvPicPr>
          <p:nvPr/>
        </p:nvPicPr>
        <p:blipFill>
          <a:blip r:embed="rId2"/>
          <a:stretch>
            <a:fillRect/>
          </a:stretch>
        </p:blipFill>
        <p:spPr>
          <a:xfrm>
            <a:off x="11539256" y="0"/>
            <a:ext cx="652744" cy="754781"/>
          </a:xfrm>
          <a:prstGeom prst="rect">
            <a:avLst/>
          </a:prstGeom>
        </p:spPr>
      </p:pic>
      <p:sp>
        <p:nvSpPr>
          <p:cNvPr id="3" name="Rectangle 2"/>
          <p:cNvSpPr/>
          <p:nvPr/>
        </p:nvSpPr>
        <p:spPr>
          <a:xfrm>
            <a:off x="88459" y="609600"/>
            <a:ext cx="11961703" cy="830997"/>
          </a:xfrm>
          <a:prstGeom prst="rect">
            <a:avLst/>
          </a:prstGeom>
        </p:spPr>
        <p:txBody>
          <a:bodyPr wrap="square">
            <a:spAutoFit/>
          </a:bodyPr>
          <a:lstStyle/>
          <a:p>
            <a:endParaRPr lang="en-IN" sz="2400" dirty="0"/>
          </a:p>
          <a:p>
            <a:r>
              <a:rPr lang="en-IN" sz="2400" dirty="0"/>
              <a:t>	</a:t>
            </a:r>
          </a:p>
        </p:txBody>
      </p:sp>
      <p:sp>
        <p:nvSpPr>
          <p:cNvPr id="6"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pic>
        <p:nvPicPr>
          <p:cNvPr id="7" name="Picture 6" descr="Angular includes UI capabilities, state management, routing, form handling, an Http client and much more!">
            <a:hlinkClick r:id="rId3" tgtFrame="&quot;_blank&quot;"/>
          </p:cNvPr>
          <p:cNvPicPr/>
          <p:nvPr/>
        </p:nvPicPr>
        <p:blipFill>
          <a:blip r:embed="rId4">
            <a:extLst>
              <a:ext uri="{28A0092B-C50C-407E-A947-70E740481C1C}">
                <a14:useLocalDpi xmlns:a14="http://schemas.microsoft.com/office/drawing/2010/main" val="0"/>
              </a:ext>
            </a:extLst>
          </a:blip>
          <a:srcRect/>
          <a:stretch>
            <a:fillRect/>
          </a:stretch>
        </p:blipFill>
        <p:spPr bwMode="auto">
          <a:xfrm>
            <a:off x="819806" y="772576"/>
            <a:ext cx="10334063" cy="5320405"/>
          </a:xfrm>
          <a:prstGeom prst="rect">
            <a:avLst/>
          </a:prstGeom>
          <a:noFill/>
          <a:ln>
            <a:noFill/>
          </a:ln>
        </p:spPr>
      </p:pic>
    </p:spTree>
    <p:extLst>
      <p:ext uri="{BB962C8B-B14F-4D97-AF65-F5344CB8AC3E}">
        <p14:creationId xmlns:p14="http://schemas.microsoft.com/office/powerpoint/2010/main" val="16751825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React Features</a:t>
            </a:r>
            <a:endParaRPr lang="en-IN" sz="4000" b="1" dirty="0">
              <a:solidFill>
                <a:schemeClr val="bg2">
                  <a:lumMod val="10000"/>
                </a:schemeClr>
              </a:solidFill>
            </a:endParaRPr>
          </a:p>
        </p:txBody>
      </p:sp>
      <p:pic>
        <p:nvPicPr>
          <p:cNvPr id="5" name="Picture 4"/>
          <p:cNvPicPr>
            <a:picLocks noChangeAspect="1"/>
          </p:cNvPicPr>
          <p:nvPr/>
        </p:nvPicPr>
        <p:blipFill>
          <a:blip r:embed="rId2"/>
          <a:stretch>
            <a:fillRect/>
          </a:stretch>
        </p:blipFill>
        <p:spPr>
          <a:xfrm>
            <a:off x="11539256" y="0"/>
            <a:ext cx="652744" cy="754781"/>
          </a:xfrm>
          <a:prstGeom prst="rect">
            <a:avLst/>
          </a:prstGeom>
        </p:spPr>
      </p:pic>
      <p:sp>
        <p:nvSpPr>
          <p:cNvPr id="3" name="Rectangle 2"/>
          <p:cNvSpPr/>
          <p:nvPr/>
        </p:nvSpPr>
        <p:spPr>
          <a:xfrm>
            <a:off x="88459" y="609600"/>
            <a:ext cx="11961703" cy="830997"/>
          </a:xfrm>
          <a:prstGeom prst="rect">
            <a:avLst/>
          </a:prstGeom>
        </p:spPr>
        <p:txBody>
          <a:bodyPr wrap="square">
            <a:spAutoFit/>
          </a:bodyPr>
          <a:lstStyle/>
          <a:p>
            <a:endParaRPr lang="en-IN" sz="2400" dirty="0"/>
          </a:p>
          <a:p>
            <a:r>
              <a:rPr lang="en-IN" sz="2400" dirty="0"/>
              <a:t>	</a:t>
            </a:r>
          </a:p>
        </p:txBody>
      </p:sp>
      <p:sp>
        <p:nvSpPr>
          <p:cNvPr id="6"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pic>
        <p:nvPicPr>
          <p:cNvPr id="8" name="Picture 7" descr="React includes UI capabilities but only limited state management and no routing, form handling or Http client!">
            <a:hlinkClick r:id="rId3" tgtFrame="&quot;_blank&quot;"/>
          </p:cNvPr>
          <p:cNvPicPr/>
          <p:nvPr/>
        </p:nvPicPr>
        <p:blipFill>
          <a:blip r:embed="rId4">
            <a:extLst>
              <a:ext uri="{28A0092B-C50C-407E-A947-70E740481C1C}">
                <a14:useLocalDpi xmlns:a14="http://schemas.microsoft.com/office/drawing/2010/main" val="0"/>
              </a:ext>
            </a:extLst>
          </a:blip>
          <a:srcRect/>
          <a:stretch>
            <a:fillRect/>
          </a:stretch>
        </p:blipFill>
        <p:spPr bwMode="auto">
          <a:xfrm>
            <a:off x="1122396" y="754781"/>
            <a:ext cx="9605960" cy="5139025"/>
          </a:xfrm>
          <a:prstGeom prst="rect">
            <a:avLst/>
          </a:prstGeom>
          <a:noFill/>
          <a:ln>
            <a:noFill/>
          </a:ln>
        </p:spPr>
      </p:pic>
    </p:spTree>
    <p:extLst>
      <p:ext uri="{BB962C8B-B14F-4D97-AF65-F5344CB8AC3E}">
        <p14:creationId xmlns:p14="http://schemas.microsoft.com/office/powerpoint/2010/main" val="37337739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err="1" smtClean="0">
                <a:solidFill>
                  <a:schemeClr val="bg2">
                    <a:lumMod val="10000"/>
                  </a:schemeClr>
                </a:solidFill>
              </a:rPr>
              <a:t>Vue</a:t>
            </a:r>
            <a:r>
              <a:rPr lang="en-IN" sz="4000" b="1" dirty="0" smtClean="0">
                <a:solidFill>
                  <a:schemeClr val="bg2">
                    <a:lumMod val="10000"/>
                  </a:schemeClr>
                </a:solidFill>
              </a:rPr>
              <a:t> Features</a:t>
            </a:r>
            <a:endParaRPr lang="en-IN" sz="4000" b="1" dirty="0">
              <a:solidFill>
                <a:schemeClr val="bg2">
                  <a:lumMod val="10000"/>
                </a:schemeClr>
              </a:solidFill>
            </a:endParaRPr>
          </a:p>
        </p:txBody>
      </p:sp>
      <p:pic>
        <p:nvPicPr>
          <p:cNvPr id="5" name="Picture 4"/>
          <p:cNvPicPr>
            <a:picLocks noChangeAspect="1"/>
          </p:cNvPicPr>
          <p:nvPr/>
        </p:nvPicPr>
        <p:blipFill>
          <a:blip r:embed="rId2"/>
          <a:stretch>
            <a:fillRect/>
          </a:stretch>
        </p:blipFill>
        <p:spPr>
          <a:xfrm>
            <a:off x="11539256" y="0"/>
            <a:ext cx="652744" cy="754781"/>
          </a:xfrm>
          <a:prstGeom prst="rect">
            <a:avLst/>
          </a:prstGeom>
        </p:spPr>
      </p:pic>
      <p:sp>
        <p:nvSpPr>
          <p:cNvPr id="3" name="Rectangle 2"/>
          <p:cNvSpPr/>
          <p:nvPr/>
        </p:nvSpPr>
        <p:spPr>
          <a:xfrm>
            <a:off x="88459" y="609600"/>
            <a:ext cx="11961703" cy="830997"/>
          </a:xfrm>
          <a:prstGeom prst="rect">
            <a:avLst/>
          </a:prstGeom>
        </p:spPr>
        <p:txBody>
          <a:bodyPr wrap="square">
            <a:spAutoFit/>
          </a:bodyPr>
          <a:lstStyle/>
          <a:p>
            <a:endParaRPr lang="en-IN" sz="2400" dirty="0"/>
          </a:p>
          <a:p>
            <a:r>
              <a:rPr lang="en-IN" sz="2400" dirty="0"/>
              <a:t>	</a:t>
            </a:r>
          </a:p>
        </p:txBody>
      </p:sp>
      <p:sp>
        <p:nvSpPr>
          <p:cNvPr id="6"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pic>
        <p:nvPicPr>
          <p:cNvPr id="7" name="Picture 6" descr="Vue includes UI capabilities, full state management and routing, but no form handling or Http client!">
            <a:hlinkClick r:id="rId3" tgtFrame="&quot;_blank&quot;"/>
          </p:cNvPr>
          <p:cNvPicPr/>
          <p:nvPr/>
        </p:nvPicPr>
        <p:blipFill>
          <a:blip r:embed="rId4">
            <a:extLst>
              <a:ext uri="{28A0092B-C50C-407E-A947-70E740481C1C}">
                <a14:useLocalDpi xmlns:a14="http://schemas.microsoft.com/office/drawing/2010/main" val="0"/>
              </a:ext>
            </a:extLst>
          </a:blip>
          <a:srcRect/>
          <a:stretch>
            <a:fillRect/>
          </a:stretch>
        </p:blipFill>
        <p:spPr bwMode="auto">
          <a:xfrm>
            <a:off x="2025165" y="900172"/>
            <a:ext cx="8087555" cy="4816883"/>
          </a:xfrm>
          <a:prstGeom prst="rect">
            <a:avLst/>
          </a:prstGeom>
          <a:noFill/>
          <a:ln>
            <a:noFill/>
          </a:ln>
        </p:spPr>
      </p:pic>
    </p:spTree>
    <p:extLst>
      <p:ext uri="{BB962C8B-B14F-4D97-AF65-F5344CB8AC3E}">
        <p14:creationId xmlns:p14="http://schemas.microsoft.com/office/powerpoint/2010/main" val="2124944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Pre-requisites</a:t>
            </a:r>
            <a:endParaRPr lang="en-IN" sz="4000" b="1" dirty="0">
              <a:solidFill>
                <a:schemeClr val="bg2">
                  <a:lumMod val="10000"/>
                </a:schemeClr>
              </a:solidFill>
            </a:endParaRPr>
          </a:p>
        </p:txBody>
      </p:sp>
      <p:pic>
        <p:nvPicPr>
          <p:cNvPr id="7" name="Picture 6"/>
          <p:cNvPicPr>
            <a:picLocks noChangeAspect="1"/>
          </p:cNvPicPr>
          <p:nvPr/>
        </p:nvPicPr>
        <p:blipFill>
          <a:blip r:embed="rId2"/>
          <a:stretch>
            <a:fillRect/>
          </a:stretch>
        </p:blipFill>
        <p:spPr>
          <a:xfrm>
            <a:off x="11539256" y="0"/>
            <a:ext cx="652744" cy="754781"/>
          </a:xfrm>
          <a:prstGeom prst="rect">
            <a:avLst/>
          </a:prstGeom>
        </p:spPr>
      </p:pic>
      <p:pic>
        <p:nvPicPr>
          <p:cNvPr id="6" name="Picture 5"/>
          <p:cNvPicPr/>
          <p:nvPr/>
        </p:nvPicPr>
        <p:blipFill rotWithShape="1">
          <a:blip r:embed="rId3"/>
          <a:srcRect t="22264" r="2093" b="10846"/>
          <a:stretch/>
        </p:blipFill>
        <p:spPr>
          <a:xfrm>
            <a:off x="299219" y="900545"/>
            <a:ext cx="11240037" cy="4461164"/>
          </a:xfrm>
          <a:prstGeom prst="rect">
            <a:avLst/>
          </a:prstGeom>
        </p:spPr>
      </p:pic>
      <p:sp>
        <p:nvSpPr>
          <p:cNvPr id="5"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39763175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VUE JS</a:t>
            </a:r>
            <a:endParaRPr lang="en-IN" sz="4000" b="1" dirty="0">
              <a:solidFill>
                <a:schemeClr val="bg2">
                  <a:lumMod val="10000"/>
                </a:schemeClr>
              </a:solidFill>
            </a:endParaRPr>
          </a:p>
        </p:txBody>
      </p:sp>
      <p:pic>
        <p:nvPicPr>
          <p:cNvPr id="4" name="Picture 3"/>
          <p:cNvPicPr>
            <a:picLocks noChangeAspect="1"/>
          </p:cNvPicPr>
          <p:nvPr/>
        </p:nvPicPr>
        <p:blipFill>
          <a:blip r:embed="rId2"/>
          <a:stretch>
            <a:fillRect/>
          </a:stretch>
        </p:blipFill>
        <p:spPr>
          <a:xfrm>
            <a:off x="1679658" y="754781"/>
            <a:ext cx="8832683" cy="2202154"/>
          </a:xfrm>
          <a:prstGeom prst="rect">
            <a:avLst/>
          </a:prstGeom>
        </p:spPr>
      </p:pic>
      <p:pic>
        <p:nvPicPr>
          <p:cNvPr id="5" name="Picture 4"/>
          <p:cNvPicPr>
            <a:picLocks noChangeAspect="1"/>
          </p:cNvPicPr>
          <p:nvPr/>
        </p:nvPicPr>
        <p:blipFill>
          <a:blip r:embed="rId3"/>
          <a:stretch>
            <a:fillRect/>
          </a:stretch>
        </p:blipFill>
        <p:spPr>
          <a:xfrm>
            <a:off x="11539256" y="0"/>
            <a:ext cx="652744" cy="754781"/>
          </a:xfrm>
          <a:prstGeom prst="rect">
            <a:avLst/>
          </a:prstGeom>
        </p:spPr>
      </p:pic>
      <p:sp>
        <p:nvSpPr>
          <p:cNvPr id="3" name="Rectangle 2"/>
          <p:cNvSpPr/>
          <p:nvPr/>
        </p:nvSpPr>
        <p:spPr>
          <a:xfrm>
            <a:off x="228599" y="3501064"/>
            <a:ext cx="11734799" cy="3046988"/>
          </a:xfrm>
          <a:prstGeom prst="rect">
            <a:avLst/>
          </a:prstGeom>
        </p:spPr>
        <p:txBody>
          <a:bodyPr wrap="square">
            <a:spAutoFit/>
          </a:bodyPr>
          <a:lstStyle/>
          <a:p>
            <a:pPr marL="457200" indent="-457200">
              <a:buFont typeface="Arial" panose="020B0604020202020204" pitchFamily="34" charset="0"/>
              <a:buChar char="•"/>
            </a:pPr>
            <a:r>
              <a:rPr lang="en-IN" sz="3200" dirty="0" smtClean="0"/>
              <a:t>Started on 2018</a:t>
            </a:r>
            <a:endParaRPr lang="en-IN" sz="3200" dirty="0"/>
          </a:p>
          <a:p>
            <a:pPr marL="457200" indent="-457200">
              <a:buFont typeface="Arial" panose="020B0604020202020204" pitchFamily="34" charset="0"/>
              <a:buChar char="•"/>
            </a:pPr>
            <a:r>
              <a:rPr lang="en-IN" sz="3200" dirty="0"/>
              <a:t>Easy to learn than angular/react , just need common sense</a:t>
            </a:r>
          </a:p>
          <a:p>
            <a:pPr marL="457200" indent="-457200">
              <a:buFont typeface="Arial" panose="020B0604020202020204" pitchFamily="34" charset="0"/>
              <a:buChar char="•"/>
            </a:pPr>
            <a:r>
              <a:rPr lang="en-IN" sz="3200" dirty="0"/>
              <a:t>Super fast and light weight4Supports CDN single file and CLI with </a:t>
            </a:r>
            <a:r>
              <a:rPr lang="en-IN" sz="3200" dirty="0" err="1"/>
              <a:t>vue</a:t>
            </a:r>
            <a:r>
              <a:rPr lang="en-IN" sz="3200" dirty="0"/>
              <a:t>-cli.</a:t>
            </a:r>
          </a:p>
          <a:p>
            <a:pPr marL="457200" indent="-457200">
              <a:buFont typeface="Arial" panose="020B0604020202020204" pitchFamily="34" charset="0"/>
              <a:buChar char="•"/>
            </a:pPr>
            <a:r>
              <a:rPr lang="en-IN" sz="3200" dirty="0"/>
              <a:t>Supports CSR and SSR</a:t>
            </a:r>
          </a:p>
          <a:p>
            <a:pPr marL="457200" indent="-457200">
              <a:buFont typeface="Arial" panose="020B0604020202020204" pitchFamily="34" charset="0"/>
              <a:buChar char="•"/>
            </a:pPr>
            <a:endParaRPr lang="en-IN" sz="3200" dirty="0"/>
          </a:p>
        </p:txBody>
      </p:sp>
      <p:sp>
        <p:nvSpPr>
          <p:cNvPr id="6"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1489949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VUE JS</a:t>
            </a:r>
            <a:endParaRPr lang="en-IN" sz="4000" b="1" dirty="0">
              <a:solidFill>
                <a:schemeClr val="bg2">
                  <a:lumMod val="10000"/>
                </a:schemeClr>
              </a:solidFill>
            </a:endParaRPr>
          </a:p>
        </p:txBody>
      </p:sp>
      <p:pic>
        <p:nvPicPr>
          <p:cNvPr id="7" name="Picture 6"/>
          <p:cNvPicPr>
            <a:picLocks noChangeAspect="1"/>
          </p:cNvPicPr>
          <p:nvPr/>
        </p:nvPicPr>
        <p:blipFill>
          <a:blip r:embed="rId2"/>
          <a:stretch>
            <a:fillRect/>
          </a:stretch>
        </p:blipFill>
        <p:spPr>
          <a:xfrm>
            <a:off x="11539256" y="0"/>
            <a:ext cx="652744" cy="754781"/>
          </a:xfrm>
          <a:prstGeom prst="rect">
            <a:avLst/>
          </a:prstGeom>
        </p:spPr>
      </p:pic>
      <p:sp>
        <p:nvSpPr>
          <p:cNvPr id="5"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28469351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MVVM in </a:t>
            </a:r>
            <a:r>
              <a:rPr lang="en-IN" sz="4000" b="1" dirty="0" err="1" smtClean="0">
                <a:solidFill>
                  <a:schemeClr val="bg2">
                    <a:lumMod val="10000"/>
                  </a:schemeClr>
                </a:solidFill>
              </a:rPr>
              <a:t>Vue</a:t>
            </a:r>
            <a:endParaRPr lang="en-IN" sz="4000" b="1" dirty="0">
              <a:solidFill>
                <a:schemeClr val="bg2">
                  <a:lumMod val="10000"/>
                </a:schemeClr>
              </a:solidFill>
            </a:endParaRPr>
          </a:p>
        </p:txBody>
      </p:sp>
      <p:pic>
        <p:nvPicPr>
          <p:cNvPr id="5" name="Picture 4"/>
          <p:cNvPicPr>
            <a:picLocks noChangeAspect="1"/>
          </p:cNvPicPr>
          <p:nvPr/>
        </p:nvPicPr>
        <p:blipFill>
          <a:blip r:embed="rId2"/>
          <a:stretch>
            <a:fillRect/>
          </a:stretch>
        </p:blipFill>
        <p:spPr>
          <a:xfrm>
            <a:off x="11539256" y="0"/>
            <a:ext cx="652744" cy="754781"/>
          </a:xfrm>
          <a:prstGeom prst="rect">
            <a:avLst/>
          </a:prstGeom>
        </p:spPr>
      </p:pic>
      <p:sp>
        <p:nvSpPr>
          <p:cNvPr id="6"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923704" y="3371741"/>
            <a:ext cx="9950622" cy="2818043"/>
          </a:xfrm>
          <a:prstGeom prst="rect">
            <a:avLst/>
          </a:prstGeom>
          <a:noFill/>
          <a:ln>
            <a:noFill/>
          </a:ln>
        </p:spPr>
      </p:pic>
      <p:sp>
        <p:nvSpPr>
          <p:cNvPr id="3" name="Rectangle 2"/>
          <p:cNvSpPr/>
          <p:nvPr/>
        </p:nvSpPr>
        <p:spPr>
          <a:xfrm>
            <a:off x="783102" y="754781"/>
            <a:ext cx="9711396" cy="2047676"/>
          </a:xfrm>
          <a:prstGeom prst="rect">
            <a:avLst/>
          </a:prstGeom>
        </p:spPr>
        <p:txBody>
          <a:bodyPr wrap="square">
            <a:spAutoFit/>
          </a:bodyPr>
          <a:lstStyle/>
          <a:p>
            <a:pPr algn="just">
              <a:lnSpc>
                <a:spcPct val="115000"/>
              </a:lnSpc>
              <a:spcAft>
                <a:spcPts val="0"/>
              </a:spcAft>
            </a:pPr>
            <a:r>
              <a:rPr lang="en-IN" sz="2800" b="1" dirty="0">
                <a:solidFill>
                  <a:srgbClr val="000000"/>
                </a:solidFill>
                <a:latin typeface="Book Antiqua" panose="02040602050305030304" pitchFamily="18" charset="0"/>
                <a:ea typeface="Calibri" panose="020F0502020204030204" pitchFamily="34" charset="0"/>
                <a:cs typeface="PalatinoLinotype-Bold"/>
              </a:rPr>
              <a:t>Model </a:t>
            </a:r>
            <a:r>
              <a:rPr lang="en-IN" sz="2800" dirty="0">
                <a:solidFill>
                  <a:srgbClr val="000000"/>
                </a:solidFill>
                <a:latin typeface="Book Antiqua" panose="02040602050305030304" pitchFamily="18" charset="0"/>
                <a:ea typeface="Calibri" panose="020F0502020204030204" pitchFamily="34" charset="0"/>
                <a:cs typeface="PalatinoLinotype-Roman"/>
              </a:rPr>
              <a:t>contains data and  business logic, and </a:t>
            </a:r>
            <a:r>
              <a:rPr lang="en-IN" sz="2800" b="1" dirty="0">
                <a:solidFill>
                  <a:srgbClr val="000000"/>
                </a:solidFill>
                <a:latin typeface="Book Antiqua" panose="02040602050305030304" pitchFamily="18" charset="0"/>
                <a:ea typeface="Calibri" panose="020F0502020204030204" pitchFamily="34" charset="0"/>
                <a:cs typeface="PalatinoLinotype-Bold"/>
              </a:rPr>
              <a:t>View </a:t>
            </a:r>
            <a:r>
              <a:rPr lang="en-IN" sz="2800" dirty="0">
                <a:solidFill>
                  <a:srgbClr val="000000"/>
                </a:solidFill>
                <a:latin typeface="Book Antiqua" panose="02040602050305030304" pitchFamily="18" charset="0"/>
                <a:ea typeface="Calibri" panose="020F0502020204030204" pitchFamily="34" charset="0"/>
                <a:cs typeface="PalatinoLinotype-Roman"/>
              </a:rPr>
              <a:t>is responsible for its representation. </a:t>
            </a:r>
            <a:r>
              <a:rPr lang="en-IN" sz="2800" b="1" dirty="0" err="1">
                <a:solidFill>
                  <a:srgbClr val="000000"/>
                </a:solidFill>
                <a:latin typeface="Book Antiqua" panose="02040602050305030304" pitchFamily="18" charset="0"/>
                <a:ea typeface="Calibri" panose="020F0502020204030204" pitchFamily="34" charset="0"/>
                <a:cs typeface="PalatinoLinotype-Bold"/>
              </a:rPr>
              <a:t>ViewModel</a:t>
            </a:r>
            <a:r>
              <a:rPr lang="en-IN" sz="2800" b="1" dirty="0">
                <a:solidFill>
                  <a:srgbClr val="000000"/>
                </a:solidFill>
                <a:latin typeface="Book Antiqua" panose="02040602050305030304" pitchFamily="18" charset="0"/>
                <a:ea typeface="Calibri" panose="020F0502020204030204" pitchFamily="34" charset="0"/>
                <a:cs typeface="PalatinoLinotype-Bold"/>
              </a:rPr>
              <a:t> </a:t>
            </a:r>
            <a:r>
              <a:rPr lang="en-IN" sz="2800" dirty="0">
                <a:solidFill>
                  <a:srgbClr val="000000"/>
                </a:solidFill>
                <a:latin typeface="Book Antiqua" panose="02040602050305030304" pitchFamily="18" charset="0"/>
                <a:ea typeface="Calibri" panose="020F0502020204030204" pitchFamily="34" charset="0"/>
                <a:cs typeface="PalatinoLinotype-Roman"/>
              </a:rPr>
              <a:t>handles data binding, ensuring that the data changed in the </a:t>
            </a:r>
            <a:r>
              <a:rPr lang="en-IN" sz="2800" b="1" dirty="0">
                <a:solidFill>
                  <a:srgbClr val="000000"/>
                </a:solidFill>
                <a:latin typeface="Book Antiqua" panose="02040602050305030304" pitchFamily="18" charset="0"/>
                <a:ea typeface="Calibri" panose="020F0502020204030204" pitchFamily="34" charset="0"/>
                <a:cs typeface="PalatinoLinotype-Bold"/>
              </a:rPr>
              <a:t>Model </a:t>
            </a:r>
            <a:r>
              <a:rPr lang="en-IN" sz="2800" dirty="0">
                <a:solidFill>
                  <a:srgbClr val="000000"/>
                </a:solidFill>
                <a:latin typeface="Book Antiqua" panose="02040602050305030304" pitchFamily="18" charset="0"/>
                <a:ea typeface="Calibri" panose="020F0502020204030204" pitchFamily="34" charset="0"/>
                <a:cs typeface="PalatinoLinotype-Roman"/>
              </a:rPr>
              <a:t>is immediately affecting the </a:t>
            </a:r>
            <a:r>
              <a:rPr lang="en-IN" sz="2800" b="1" dirty="0">
                <a:solidFill>
                  <a:srgbClr val="000000"/>
                </a:solidFill>
                <a:latin typeface="Book Antiqua" panose="02040602050305030304" pitchFamily="18" charset="0"/>
                <a:ea typeface="Calibri" panose="020F0502020204030204" pitchFamily="34" charset="0"/>
                <a:cs typeface="PalatinoLinotype-Bold"/>
              </a:rPr>
              <a:t>View </a:t>
            </a:r>
            <a:r>
              <a:rPr lang="en-IN" sz="2800" dirty="0">
                <a:solidFill>
                  <a:srgbClr val="000000"/>
                </a:solidFill>
                <a:latin typeface="Book Antiqua" panose="02040602050305030304" pitchFamily="18" charset="0"/>
                <a:ea typeface="Calibri" panose="020F0502020204030204" pitchFamily="34" charset="0"/>
                <a:cs typeface="PalatinoLinotype-Roman"/>
              </a:rPr>
              <a:t>layer.</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228494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MVVM in </a:t>
            </a:r>
            <a:r>
              <a:rPr lang="en-IN" sz="4000" b="1" dirty="0" err="1" smtClean="0">
                <a:solidFill>
                  <a:schemeClr val="bg2">
                    <a:lumMod val="10000"/>
                  </a:schemeClr>
                </a:solidFill>
              </a:rPr>
              <a:t>Vue</a:t>
            </a:r>
            <a:endParaRPr lang="en-IN" sz="4000" b="1" dirty="0">
              <a:solidFill>
                <a:schemeClr val="bg2">
                  <a:lumMod val="10000"/>
                </a:schemeClr>
              </a:solidFill>
            </a:endParaRPr>
          </a:p>
        </p:txBody>
      </p:sp>
      <p:pic>
        <p:nvPicPr>
          <p:cNvPr id="5" name="Picture 4"/>
          <p:cNvPicPr>
            <a:picLocks noChangeAspect="1"/>
          </p:cNvPicPr>
          <p:nvPr/>
        </p:nvPicPr>
        <p:blipFill>
          <a:blip r:embed="rId2"/>
          <a:stretch>
            <a:fillRect/>
          </a:stretch>
        </p:blipFill>
        <p:spPr>
          <a:xfrm>
            <a:off x="11539256" y="0"/>
            <a:ext cx="652744" cy="754781"/>
          </a:xfrm>
          <a:prstGeom prst="rect">
            <a:avLst/>
          </a:prstGeom>
        </p:spPr>
      </p:pic>
      <p:sp>
        <p:nvSpPr>
          <p:cNvPr id="6"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923704" y="609600"/>
            <a:ext cx="10077230" cy="2762142"/>
          </a:xfrm>
          <a:prstGeom prst="rect">
            <a:avLst/>
          </a:prstGeom>
          <a:noFill/>
          <a:ln>
            <a:noFill/>
          </a:ln>
        </p:spPr>
      </p:pic>
      <p:pic>
        <p:nvPicPr>
          <p:cNvPr id="9" name="Picture 8"/>
          <p:cNvPicPr/>
          <p:nvPr/>
        </p:nvPicPr>
        <p:blipFill>
          <a:blip r:embed="rId4">
            <a:extLst>
              <a:ext uri="{28A0092B-C50C-407E-A947-70E740481C1C}">
                <a14:useLocalDpi xmlns:a14="http://schemas.microsoft.com/office/drawing/2010/main" val="0"/>
              </a:ext>
            </a:extLst>
          </a:blip>
          <a:srcRect/>
          <a:stretch>
            <a:fillRect/>
          </a:stretch>
        </p:blipFill>
        <p:spPr bwMode="auto">
          <a:xfrm>
            <a:off x="923704" y="3371741"/>
            <a:ext cx="9950622" cy="2818043"/>
          </a:xfrm>
          <a:prstGeom prst="rect">
            <a:avLst/>
          </a:prstGeom>
          <a:noFill/>
          <a:ln>
            <a:noFill/>
          </a:ln>
        </p:spPr>
      </p:pic>
    </p:spTree>
    <p:extLst>
      <p:ext uri="{BB962C8B-B14F-4D97-AF65-F5344CB8AC3E}">
        <p14:creationId xmlns:p14="http://schemas.microsoft.com/office/powerpoint/2010/main" val="24320722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MVVM in </a:t>
            </a:r>
            <a:r>
              <a:rPr lang="en-IN" sz="4000" b="1" dirty="0" err="1" smtClean="0">
                <a:solidFill>
                  <a:schemeClr val="bg2">
                    <a:lumMod val="10000"/>
                  </a:schemeClr>
                </a:solidFill>
              </a:rPr>
              <a:t>Vue</a:t>
            </a:r>
            <a:endParaRPr lang="en-IN" sz="4000" b="1" dirty="0">
              <a:solidFill>
                <a:schemeClr val="bg2">
                  <a:lumMod val="10000"/>
                </a:schemeClr>
              </a:solidFill>
            </a:endParaRPr>
          </a:p>
        </p:txBody>
      </p:sp>
      <p:pic>
        <p:nvPicPr>
          <p:cNvPr id="5" name="Picture 4"/>
          <p:cNvPicPr>
            <a:picLocks noChangeAspect="1"/>
          </p:cNvPicPr>
          <p:nvPr/>
        </p:nvPicPr>
        <p:blipFill>
          <a:blip r:embed="rId2"/>
          <a:stretch>
            <a:fillRect/>
          </a:stretch>
        </p:blipFill>
        <p:spPr>
          <a:xfrm>
            <a:off x="11539256" y="0"/>
            <a:ext cx="652744" cy="754781"/>
          </a:xfrm>
          <a:prstGeom prst="rect">
            <a:avLst/>
          </a:prstGeom>
        </p:spPr>
      </p:pic>
      <p:sp>
        <p:nvSpPr>
          <p:cNvPr id="6"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
        <p:nvSpPr>
          <p:cNvPr id="3" name="Rectangle 2"/>
          <p:cNvSpPr/>
          <p:nvPr/>
        </p:nvSpPr>
        <p:spPr>
          <a:xfrm>
            <a:off x="506437" y="754781"/>
            <a:ext cx="11032819" cy="1343638"/>
          </a:xfrm>
          <a:prstGeom prst="rect">
            <a:avLst/>
          </a:prstGeom>
        </p:spPr>
        <p:txBody>
          <a:bodyPr wrap="square">
            <a:spAutoFit/>
          </a:bodyPr>
          <a:lstStyle/>
          <a:p>
            <a:pPr algn="just">
              <a:lnSpc>
                <a:spcPct val="115000"/>
              </a:lnSpc>
              <a:spcAft>
                <a:spcPts val="0"/>
              </a:spcAft>
            </a:pPr>
            <a:r>
              <a:rPr lang="en-IN" sz="2400" b="1" dirty="0">
                <a:solidFill>
                  <a:srgbClr val="000000"/>
                </a:solidFill>
                <a:latin typeface="Book Antiqua" panose="02040602050305030304" pitchFamily="18" charset="0"/>
                <a:ea typeface="Calibri" panose="020F0502020204030204" pitchFamily="34" charset="0"/>
                <a:cs typeface="PalatinoLinotype-Bold"/>
              </a:rPr>
              <a:t>Watchers </a:t>
            </a:r>
            <a:r>
              <a:rPr lang="en-IN" sz="2400" dirty="0">
                <a:solidFill>
                  <a:srgbClr val="000000"/>
                </a:solidFill>
                <a:latin typeface="Book Antiqua" panose="02040602050305030304" pitchFamily="18" charset="0"/>
                <a:ea typeface="Calibri" panose="020F0502020204030204" pitchFamily="34" charset="0"/>
                <a:cs typeface="PalatinoLinotype-Roman"/>
              </a:rPr>
              <a:t>are being assigned to all the directives and data properties. Then, during the </a:t>
            </a:r>
            <a:r>
              <a:rPr lang="en-IN" sz="2400" dirty="0">
                <a:solidFill>
                  <a:srgbClr val="000000"/>
                </a:solidFill>
                <a:latin typeface="Book Antiqua" panose="02040602050305030304" pitchFamily="18" charset="0"/>
                <a:ea typeface="Calibri" panose="020F0502020204030204" pitchFamily="34" charset="0"/>
                <a:cs typeface="FreeMono"/>
              </a:rPr>
              <a:t>set </a:t>
            </a:r>
            <a:r>
              <a:rPr lang="en-IN" sz="2400" dirty="0">
                <a:solidFill>
                  <a:srgbClr val="000000"/>
                </a:solidFill>
                <a:latin typeface="Book Antiqua" panose="02040602050305030304" pitchFamily="18" charset="0"/>
                <a:ea typeface="Calibri" panose="020F0502020204030204" pitchFamily="34" charset="0"/>
                <a:cs typeface="PalatinoLinotype-Roman"/>
              </a:rPr>
              <a:t>method of </a:t>
            </a:r>
            <a:r>
              <a:rPr lang="en-IN" sz="2400" dirty="0" err="1">
                <a:solidFill>
                  <a:srgbClr val="000000"/>
                </a:solidFill>
                <a:latin typeface="Book Antiqua" panose="02040602050305030304" pitchFamily="18" charset="0"/>
                <a:ea typeface="Calibri" panose="020F0502020204030204" pitchFamily="34" charset="0"/>
                <a:cs typeface="FreeMono"/>
              </a:rPr>
              <a:t>Object.defineProperty</a:t>
            </a:r>
            <a:r>
              <a:rPr lang="en-IN" sz="2400" dirty="0">
                <a:solidFill>
                  <a:srgbClr val="000000"/>
                </a:solidFill>
                <a:latin typeface="Book Antiqua" panose="02040602050305030304" pitchFamily="18" charset="0"/>
                <a:ea typeface="Calibri" panose="020F0502020204030204" pitchFamily="34" charset="0"/>
                <a:cs typeface="PalatinoLinotype-Roman"/>
              </a:rPr>
              <a:t>, the </a:t>
            </a:r>
            <a:r>
              <a:rPr lang="en-IN" sz="2400" b="1" dirty="0">
                <a:solidFill>
                  <a:srgbClr val="000000"/>
                </a:solidFill>
                <a:latin typeface="Book Antiqua" panose="02040602050305030304" pitchFamily="18" charset="0"/>
                <a:ea typeface="Calibri" panose="020F0502020204030204" pitchFamily="34" charset="0"/>
                <a:cs typeface="PalatinoLinotype-Bold"/>
              </a:rPr>
              <a:t>Watchers </a:t>
            </a:r>
            <a:r>
              <a:rPr lang="en-IN" sz="2400" dirty="0">
                <a:solidFill>
                  <a:srgbClr val="000000"/>
                </a:solidFill>
                <a:latin typeface="Book Antiqua" panose="02040602050305030304" pitchFamily="18" charset="0"/>
                <a:ea typeface="Calibri" panose="020F0502020204030204" pitchFamily="34" charset="0"/>
                <a:cs typeface="PalatinoLinotype-Roman"/>
              </a:rPr>
              <a:t>are notified and, in turn, they update the corresponding </a:t>
            </a:r>
            <a:r>
              <a:rPr lang="en-IN" sz="2400" b="1" dirty="0">
                <a:solidFill>
                  <a:srgbClr val="000000"/>
                </a:solidFill>
                <a:latin typeface="Book Antiqua" panose="02040602050305030304" pitchFamily="18" charset="0"/>
                <a:ea typeface="Calibri" panose="020F0502020204030204" pitchFamily="34" charset="0"/>
                <a:cs typeface="PalatinoLinotype-Bold"/>
              </a:rPr>
              <a:t>DOM </a:t>
            </a:r>
            <a:r>
              <a:rPr lang="en-IN" sz="2400" dirty="0">
                <a:solidFill>
                  <a:srgbClr val="000000"/>
                </a:solidFill>
                <a:latin typeface="Book Antiqua" panose="02040602050305030304" pitchFamily="18" charset="0"/>
                <a:ea typeface="Calibri" panose="020F0502020204030204" pitchFamily="34" charset="0"/>
                <a:cs typeface="PalatinoLinotype-Roman"/>
              </a:rPr>
              <a:t>or </a:t>
            </a:r>
            <a:r>
              <a:rPr lang="en-IN" sz="2400" b="1" dirty="0">
                <a:solidFill>
                  <a:srgbClr val="000000"/>
                </a:solidFill>
                <a:latin typeface="Book Antiqua" panose="02040602050305030304" pitchFamily="18" charset="0"/>
                <a:ea typeface="Calibri" panose="020F0502020204030204" pitchFamily="34" charset="0"/>
                <a:cs typeface="PalatinoLinotype-Bold"/>
              </a:rPr>
              <a:t>data</a:t>
            </a:r>
            <a:r>
              <a:rPr lang="en-IN" sz="2400" dirty="0">
                <a:solidFill>
                  <a:srgbClr val="000000"/>
                </a:solidFill>
                <a:latin typeface="Book Antiqua" panose="02040602050305030304" pitchFamily="18" charset="0"/>
                <a:ea typeface="Calibri" panose="020F0502020204030204" pitchFamily="34" charset="0"/>
                <a:cs typeface="PalatinoLinotype-Roman"/>
              </a:rPr>
              <a: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798512" y="2243600"/>
            <a:ext cx="10357168" cy="3791440"/>
          </a:xfrm>
          <a:prstGeom prst="rect">
            <a:avLst/>
          </a:prstGeom>
          <a:noFill/>
          <a:ln>
            <a:noFill/>
          </a:ln>
        </p:spPr>
      </p:pic>
    </p:spTree>
    <p:extLst>
      <p:ext uri="{BB962C8B-B14F-4D97-AF65-F5344CB8AC3E}">
        <p14:creationId xmlns:p14="http://schemas.microsoft.com/office/powerpoint/2010/main" val="2711058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VUE JS 3.0 - Topics</a:t>
            </a:r>
            <a:endParaRPr lang="en-IN" sz="4000" b="1" dirty="0">
              <a:solidFill>
                <a:schemeClr val="bg2">
                  <a:lumMod val="10000"/>
                </a:schemeClr>
              </a:solidFill>
            </a:endParaRPr>
          </a:p>
        </p:txBody>
      </p:sp>
      <p:pic>
        <p:nvPicPr>
          <p:cNvPr id="5" name="Picture 4"/>
          <p:cNvPicPr>
            <a:picLocks noChangeAspect="1"/>
          </p:cNvPicPr>
          <p:nvPr/>
        </p:nvPicPr>
        <p:blipFill>
          <a:blip r:embed="rId2"/>
          <a:stretch>
            <a:fillRect/>
          </a:stretch>
        </p:blipFill>
        <p:spPr>
          <a:xfrm>
            <a:off x="11539256" y="0"/>
            <a:ext cx="652744" cy="754781"/>
          </a:xfrm>
          <a:prstGeom prst="rect">
            <a:avLst/>
          </a:prstGeom>
        </p:spPr>
      </p:pic>
      <p:sp>
        <p:nvSpPr>
          <p:cNvPr id="3" name="Rectangle 2"/>
          <p:cNvSpPr/>
          <p:nvPr/>
        </p:nvSpPr>
        <p:spPr>
          <a:xfrm>
            <a:off x="2358865" y="1132002"/>
            <a:ext cx="7474270" cy="4893647"/>
          </a:xfrm>
          <a:prstGeom prst="rect">
            <a:avLst/>
          </a:prstGeom>
          <a:solidFill>
            <a:schemeClr val="accent3">
              <a:lumMod val="40000"/>
              <a:lumOff val="60000"/>
            </a:schemeClr>
          </a:solidFill>
        </p:spPr>
        <p:txBody>
          <a:bodyPr wrap="square">
            <a:spAutoFit/>
          </a:bodyPr>
          <a:lstStyle/>
          <a:p>
            <a:r>
              <a:rPr lang="en-IN" sz="2400" dirty="0"/>
              <a:t>	Intro to </a:t>
            </a:r>
            <a:r>
              <a:rPr lang="en-IN" sz="2400" dirty="0" smtClean="0"/>
              <a:t>Vue.js with version comparison</a:t>
            </a:r>
            <a:endParaRPr lang="en-IN" sz="2400" dirty="0"/>
          </a:p>
          <a:p>
            <a:r>
              <a:rPr lang="en-IN" sz="2400" dirty="0"/>
              <a:t>	Virtual </a:t>
            </a:r>
            <a:r>
              <a:rPr lang="en-IN" sz="2400" dirty="0" smtClean="0"/>
              <a:t>DOM</a:t>
            </a:r>
          </a:p>
          <a:p>
            <a:r>
              <a:rPr lang="en-IN" sz="2400" dirty="0"/>
              <a:t>	</a:t>
            </a:r>
            <a:r>
              <a:rPr lang="en-IN" sz="2400" dirty="0" smtClean="0"/>
              <a:t>Data Binding (v-</a:t>
            </a:r>
            <a:r>
              <a:rPr lang="en-IN" sz="2400" dirty="0" err="1" smtClean="0"/>
              <a:t>bind,v</a:t>
            </a:r>
            <a:r>
              <a:rPr lang="en-IN" sz="2400" dirty="0" smtClean="0"/>
              <a:t>-</a:t>
            </a:r>
            <a:r>
              <a:rPr lang="en-IN" sz="2400" dirty="0" err="1" smtClean="0"/>
              <a:t>model,v</a:t>
            </a:r>
            <a:r>
              <a:rPr lang="en-IN" sz="2400" dirty="0" smtClean="0"/>
              <a:t>-text)</a:t>
            </a:r>
            <a:endParaRPr lang="en-IN" sz="2400" dirty="0"/>
          </a:p>
          <a:p>
            <a:r>
              <a:rPr lang="en-IN" sz="2400" dirty="0"/>
              <a:t>	</a:t>
            </a:r>
            <a:r>
              <a:rPr lang="en-IN" sz="2400" dirty="0" smtClean="0"/>
              <a:t>Event </a:t>
            </a:r>
            <a:r>
              <a:rPr lang="en-IN" sz="2400" dirty="0"/>
              <a:t>Handling</a:t>
            </a:r>
          </a:p>
          <a:p>
            <a:r>
              <a:rPr lang="en-IN" sz="2400" dirty="0"/>
              <a:t>	Computed Properties</a:t>
            </a:r>
          </a:p>
          <a:p>
            <a:r>
              <a:rPr lang="en-IN" sz="2400" dirty="0"/>
              <a:t>	</a:t>
            </a:r>
            <a:r>
              <a:rPr lang="en-IN" sz="2400" dirty="0" smtClean="0"/>
              <a:t>Templates and Directives</a:t>
            </a:r>
            <a:endParaRPr lang="en-IN" sz="2400" dirty="0"/>
          </a:p>
          <a:p>
            <a:r>
              <a:rPr lang="en-IN" sz="2400" dirty="0"/>
              <a:t>	</a:t>
            </a:r>
            <a:r>
              <a:rPr lang="en-IN" sz="2400" dirty="0" smtClean="0"/>
              <a:t>Watchers  and Filters (Pipes)</a:t>
            </a:r>
            <a:endParaRPr lang="en-IN" sz="2400" dirty="0"/>
          </a:p>
          <a:p>
            <a:r>
              <a:rPr lang="en-IN" sz="2400" dirty="0"/>
              <a:t>	</a:t>
            </a:r>
            <a:r>
              <a:rPr lang="en-IN" sz="2400" dirty="0" smtClean="0"/>
              <a:t>Routing with Guards (</a:t>
            </a:r>
            <a:r>
              <a:rPr lang="en-IN" sz="2400" dirty="0" err="1" smtClean="0"/>
              <a:t>Vue</a:t>
            </a:r>
            <a:r>
              <a:rPr lang="en-IN" sz="2400" dirty="0" smtClean="0"/>
              <a:t>-router) and lazy routing</a:t>
            </a:r>
            <a:endParaRPr lang="en-IN" sz="2400" dirty="0"/>
          </a:p>
          <a:p>
            <a:r>
              <a:rPr lang="en-IN" sz="2400" dirty="0" smtClean="0"/>
              <a:t>	debugging with </a:t>
            </a:r>
            <a:r>
              <a:rPr lang="en-IN" sz="2400" dirty="0" err="1" smtClean="0"/>
              <a:t>vue-dev</a:t>
            </a:r>
            <a:r>
              <a:rPr lang="en-IN" sz="2400" dirty="0" smtClean="0"/>
              <a:t> Tools</a:t>
            </a:r>
            <a:endParaRPr lang="en-IN" sz="2400" dirty="0"/>
          </a:p>
          <a:p>
            <a:r>
              <a:rPr lang="en-IN" sz="2400" dirty="0"/>
              <a:t>	Declarative Rendering</a:t>
            </a:r>
          </a:p>
          <a:p>
            <a:r>
              <a:rPr lang="en-IN" sz="2400" dirty="0"/>
              <a:t>	Conditionals and Loops</a:t>
            </a:r>
          </a:p>
          <a:p>
            <a:r>
              <a:rPr lang="en-IN" sz="2400" dirty="0"/>
              <a:t>	Handling User </a:t>
            </a:r>
            <a:r>
              <a:rPr lang="en-IN" sz="2400" dirty="0" smtClean="0"/>
              <a:t>Input with Form binding</a:t>
            </a:r>
            <a:endParaRPr lang="en-IN" sz="2400" dirty="0"/>
          </a:p>
          <a:p>
            <a:r>
              <a:rPr lang="en-IN" sz="2400" dirty="0"/>
              <a:t>	Composing with </a:t>
            </a:r>
            <a:r>
              <a:rPr lang="en-IN" sz="2400" dirty="0" smtClean="0"/>
              <a:t>Components</a:t>
            </a:r>
            <a:r>
              <a:rPr lang="en-IN" sz="2400" dirty="0"/>
              <a:t>	</a:t>
            </a:r>
          </a:p>
        </p:txBody>
      </p:sp>
      <p:sp>
        <p:nvSpPr>
          <p:cNvPr id="6"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5949765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Single Fie Component in </a:t>
            </a:r>
            <a:r>
              <a:rPr lang="en-IN" sz="4000" b="1" dirty="0" err="1" smtClean="0">
                <a:solidFill>
                  <a:schemeClr val="bg2">
                    <a:lumMod val="10000"/>
                  </a:schemeClr>
                </a:solidFill>
              </a:rPr>
              <a:t>Vue</a:t>
            </a:r>
            <a:endParaRPr lang="en-IN" sz="4000" b="1" dirty="0">
              <a:solidFill>
                <a:schemeClr val="bg2">
                  <a:lumMod val="10000"/>
                </a:schemeClr>
              </a:solidFill>
            </a:endParaRPr>
          </a:p>
        </p:txBody>
      </p:sp>
      <p:pic>
        <p:nvPicPr>
          <p:cNvPr id="5" name="Picture 4"/>
          <p:cNvPicPr>
            <a:picLocks noChangeAspect="1"/>
          </p:cNvPicPr>
          <p:nvPr/>
        </p:nvPicPr>
        <p:blipFill>
          <a:blip r:embed="rId2"/>
          <a:stretch>
            <a:fillRect/>
          </a:stretch>
        </p:blipFill>
        <p:spPr>
          <a:xfrm>
            <a:off x="11539256" y="0"/>
            <a:ext cx="652744" cy="754781"/>
          </a:xfrm>
          <a:prstGeom prst="rect">
            <a:avLst/>
          </a:prstGeom>
        </p:spPr>
      </p:pic>
      <p:sp>
        <p:nvSpPr>
          <p:cNvPr id="6"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
        <p:nvSpPr>
          <p:cNvPr id="3" name="Rectangle 2"/>
          <p:cNvSpPr/>
          <p:nvPr/>
        </p:nvSpPr>
        <p:spPr>
          <a:xfrm>
            <a:off x="832809" y="754781"/>
            <a:ext cx="11032819" cy="6127831"/>
          </a:xfrm>
          <a:prstGeom prst="rect">
            <a:avLst/>
          </a:prstGeom>
        </p:spPr>
        <p:txBody>
          <a:bodyPr wrap="square">
            <a:spAutoFit/>
          </a:bodyPr>
          <a:lstStyle/>
          <a:p>
            <a:r>
              <a:rPr lang="en-IN" sz="2400" b="1" dirty="0"/>
              <a:t>&lt;template&gt;</a:t>
            </a:r>
          </a:p>
          <a:p>
            <a:r>
              <a:rPr lang="en-IN" sz="2400" b="1" dirty="0" smtClean="0"/>
              <a:t>	&lt;</a:t>
            </a:r>
            <a:r>
              <a:rPr lang="en-IN" sz="2400" b="1" dirty="0"/>
              <a:t>p&gt;{{ hello }}&lt;/p&gt;</a:t>
            </a:r>
          </a:p>
          <a:p>
            <a:r>
              <a:rPr lang="en-IN" sz="2400" b="1" dirty="0"/>
              <a:t>&lt;/template&gt;</a:t>
            </a:r>
          </a:p>
          <a:p>
            <a:endParaRPr lang="en-IN" sz="2400" b="1" dirty="0" smtClean="0"/>
          </a:p>
          <a:p>
            <a:r>
              <a:rPr lang="en-IN" sz="2400" b="1" dirty="0" smtClean="0"/>
              <a:t>&lt;</a:t>
            </a:r>
            <a:r>
              <a:rPr lang="en-IN" sz="2400" b="1" dirty="0"/>
              <a:t>script&gt;</a:t>
            </a:r>
          </a:p>
          <a:p>
            <a:r>
              <a:rPr lang="en-IN" sz="2400" b="1" dirty="0"/>
              <a:t>export default {</a:t>
            </a:r>
          </a:p>
          <a:p>
            <a:r>
              <a:rPr lang="en-IN" sz="2400" b="1" dirty="0"/>
              <a:t>data() {</a:t>
            </a:r>
          </a:p>
          <a:p>
            <a:r>
              <a:rPr lang="en-IN" sz="2400" b="1" dirty="0" smtClean="0"/>
              <a:t>	return { hello</a:t>
            </a:r>
            <a:r>
              <a:rPr lang="en-IN" sz="2400" b="1" dirty="0"/>
              <a:t>: 'Hello World</a:t>
            </a:r>
            <a:r>
              <a:rPr lang="en-IN" sz="2400" b="1" dirty="0" smtClean="0"/>
              <a:t>!'}</a:t>
            </a:r>
            <a:endParaRPr lang="en-IN" sz="2400" b="1" dirty="0"/>
          </a:p>
          <a:p>
            <a:r>
              <a:rPr lang="en-IN" sz="2400" b="1" dirty="0" smtClean="0"/>
              <a:t>   }</a:t>
            </a:r>
            <a:endParaRPr lang="en-IN" sz="2400" b="1" dirty="0"/>
          </a:p>
          <a:p>
            <a:r>
              <a:rPr lang="en-IN" sz="2400" b="1" dirty="0"/>
              <a:t>}</a:t>
            </a:r>
          </a:p>
          <a:p>
            <a:r>
              <a:rPr lang="en-IN" sz="2400" b="1" dirty="0"/>
              <a:t>&lt;/script</a:t>
            </a:r>
            <a:r>
              <a:rPr lang="en-IN" sz="2400" b="1" dirty="0" smtClean="0"/>
              <a:t>&gt;</a:t>
            </a:r>
          </a:p>
          <a:p>
            <a:endParaRPr lang="en-IN" sz="2400" b="1" dirty="0"/>
          </a:p>
          <a:p>
            <a:r>
              <a:rPr lang="en-IN" sz="2400" b="1" dirty="0"/>
              <a:t>&lt;style scoped&gt;</a:t>
            </a:r>
          </a:p>
          <a:p>
            <a:r>
              <a:rPr lang="en-IN" sz="2400" b="1" dirty="0"/>
              <a:t>p </a:t>
            </a:r>
            <a:r>
              <a:rPr lang="en-IN" sz="2400" b="1" dirty="0" smtClean="0"/>
              <a:t>{ </a:t>
            </a:r>
            <a:r>
              <a:rPr lang="en-IN" sz="2400" b="1" dirty="0" err="1" smtClean="0"/>
              <a:t>color</a:t>
            </a:r>
            <a:r>
              <a:rPr lang="en-IN" sz="2400" b="1" dirty="0"/>
              <a:t>: blue</a:t>
            </a:r>
            <a:r>
              <a:rPr lang="en-IN" sz="2400" b="1" dirty="0" smtClean="0"/>
              <a:t>; }</a:t>
            </a:r>
            <a:endParaRPr lang="en-IN" sz="2400" b="1" dirty="0"/>
          </a:p>
          <a:p>
            <a:r>
              <a:rPr lang="en-IN" sz="2400" b="1" dirty="0"/>
              <a:t>&lt;/style&gt;</a:t>
            </a:r>
          </a:p>
          <a:p>
            <a:pPr algn="just">
              <a:lnSpc>
                <a:spcPct val="115000"/>
              </a:lnSpc>
              <a:spcAft>
                <a:spcPts val="0"/>
              </a:spcAft>
            </a:pPr>
            <a:endParaRPr lang="en-IN" sz="2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p:cNvSpPr txBox="1"/>
          <p:nvPr/>
        </p:nvSpPr>
        <p:spPr>
          <a:xfrm>
            <a:off x="6246056" y="609600"/>
            <a:ext cx="5945944" cy="5970865"/>
          </a:xfrm>
          <a:prstGeom prst="rect">
            <a:avLst/>
          </a:prstGeom>
          <a:solidFill>
            <a:schemeClr val="accent4">
              <a:lumMod val="40000"/>
              <a:lumOff val="60000"/>
            </a:schemeClr>
          </a:solidFill>
        </p:spPr>
        <p:txBody>
          <a:bodyPr wrap="square" rtlCol="0">
            <a:spAutoFit/>
          </a:bodyPr>
          <a:lstStyle/>
          <a:p>
            <a:r>
              <a:rPr lang="en-IN" sz="2800" dirty="0"/>
              <a:t>&lt;template&gt;</a:t>
            </a:r>
          </a:p>
          <a:p>
            <a:r>
              <a:rPr lang="en-IN" sz="2800" dirty="0" smtClean="0"/>
              <a:t>     &lt;</a:t>
            </a:r>
            <a:r>
              <a:rPr lang="en-IN" sz="2800" dirty="0"/>
              <a:t>p&gt;{{ hello }}&lt;/p&gt;</a:t>
            </a:r>
          </a:p>
          <a:p>
            <a:r>
              <a:rPr lang="en-IN" sz="2800" dirty="0"/>
              <a:t>&lt;/template&gt;</a:t>
            </a:r>
          </a:p>
          <a:p>
            <a:r>
              <a:rPr lang="en-IN" sz="2800" dirty="0"/>
              <a:t>&lt;script </a:t>
            </a:r>
            <a:r>
              <a:rPr lang="en-IN" sz="2800" dirty="0" err="1"/>
              <a:t>src</a:t>
            </a:r>
            <a:r>
              <a:rPr lang="en-IN" sz="2800" dirty="0"/>
              <a:t>="./hello.js"&gt;&lt;/script&gt;</a:t>
            </a:r>
          </a:p>
          <a:p>
            <a:r>
              <a:rPr lang="en-IN" sz="2800" dirty="0"/>
              <a:t>&lt;style </a:t>
            </a:r>
            <a:r>
              <a:rPr lang="en-IN" sz="2800" dirty="0" err="1"/>
              <a:t>src</a:t>
            </a:r>
            <a:r>
              <a:rPr lang="en-IN" sz="2800" dirty="0"/>
              <a:t>="./hello.css"&gt;&lt;/style</a:t>
            </a:r>
            <a:r>
              <a:rPr lang="en-IN" sz="2800" dirty="0" smtClean="0"/>
              <a:t>&gt;</a:t>
            </a:r>
          </a:p>
          <a:p>
            <a:endParaRPr lang="en-IN" sz="2800" dirty="0"/>
          </a:p>
          <a:p>
            <a:r>
              <a:rPr lang="en-IN" dirty="0"/>
              <a:t> </a:t>
            </a:r>
          </a:p>
          <a:p>
            <a:r>
              <a:rPr lang="en-IN" sz="2800" dirty="0"/>
              <a:t>export default {</a:t>
            </a:r>
          </a:p>
          <a:p>
            <a:r>
              <a:rPr lang="en-IN" sz="2800" dirty="0"/>
              <a:t>data() {</a:t>
            </a:r>
          </a:p>
          <a:p>
            <a:r>
              <a:rPr lang="en-IN" sz="2800" dirty="0" smtClean="0"/>
              <a:t>	return </a:t>
            </a:r>
            <a:r>
              <a:rPr lang="en-IN" sz="2800" dirty="0"/>
              <a:t>{</a:t>
            </a:r>
          </a:p>
          <a:p>
            <a:r>
              <a:rPr lang="en-IN" sz="2800" dirty="0" smtClean="0"/>
              <a:t>		hello</a:t>
            </a:r>
            <a:r>
              <a:rPr lang="en-IN" sz="2800" dirty="0"/>
              <a:t>: 'Hello World</a:t>
            </a:r>
            <a:r>
              <a:rPr lang="en-IN" sz="2800" dirty="0" smtClean="0"/>
              <a:t>!'}</a:t>
            </a:r>
            <a:endParaRPr lang="en-IN" sz="2800" dirty="0"/>
          </a:p>
          <a:p>
            <a:r>
              <a:rPr lang="en-IN" sz="2800" dirty="0" smtClean="0"/>
              <a:t>	 }</a:t>
            </a:r>
            <a:endParaRPr lang="en-IN" sz="2800" dirty="0"/>
          </a:p>
          <a:p>
            <a:r>
              <a:rPr lang="en-IN" sz="2800" dirty="0"/>
              <a:t> </a:t>
            </a:r>
            <a:r>
              <a:rPr lang="en-IN" sz="2800" dirty="0" smtClean="0"/>
              <a:t>  }</a:t>
            </a:r>
            <a:endParaRPr lang="en-IN" sz="2800" dirty="0"/>
          </a:p>
          <a:p>
            <a:endParaRPr lang="en-IN" sz="2800" dirty="0"/>
          </a:p>
        </p:txBody>
      </p:sp>
    </p:spTree>
    <p:extLst>
      <p:ext uri="{BB962C8B-B14F-4D97-AF65-F5344CB8AC3E}">
        <p14:creationId xmlns:p14="http://schemas.microsoft.com/office/powerpoint/2010/main" val="2024469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New Features of </a:t>
            </a:r>
            <a:r>
              <a:rPr lang="en-IN" sz="4000" b="1" dirty="0" err="1" smtClean="0">
                <a:solidFill>
                  <a:schemeClr val="bg2">
                    <a:lumMod val="10000"/>
                  </a:schemeClr>
                </a:solidFill>
              </a:rPr>
              <a:t>Vue</a:t>
            </a:r>
            <a:r>
              <a:rPr lang="en-IN" sz="4000" b="1" dirty="0" smtClean="0">
                <a:solidFill>
                  <a:schemeClr val="bg2">
                    <a:lumMod val="10000"/>
                  </a:schemeClr>
                </a:solidFill>
              </a:rPr>
              <a:t> 3.0</a:t>
            </a:r>
            <a:endParaRPr lang="en-IN" sz="4000" b="1" dirty="0">
              <a:solidFill>
                <a:schemeClr val="bg2">
                  <a:lumMod val="10000"/>
                </a:schemeClr>
              </a:solidFill>
            </a:endParaRPr>
          </a:p>
        </p:txBody>
      </p:sp>
      <p:pic>
        <p:nvPicPr>
          <p:cNvPr id="5" name="Picture 4"/>
          <p:cNvPicPr>
            <a:picLocks noChangeAspect="1"/>
          </p:cNvPicPr>
          <p:nvPr/>
        </p:nvPicPr>
        <p:blipFill>
          <a:blip r:embed="rId2"/>
          <a:stretch>
            <a:fillRect/>
          </a:stretch>
        </p:blipFill>
        <p:spPr>
          <a:xfrm>
            <a:off x="11539256" y="0"/>
            <a:ext cx="652744" cy="754781"/>
          </a:xfrm>
          <a:prstGeom prst="rect">
            <a:avLst/>
          </a:prstGeom>
        </p:spPr>
      </p:pic>
      <p:sp>
        <p:nvSpPr>
          <p:cNvPr id="3" name="Rectangle 2"/>
          <p:cNvSpPr/>
          <p:nvPr/>
        </p:nvSpPr>
        <p:spPr>
          <a:xfrm>
            <a:off x="767469" y="1439779"/>
            <a:ext cx="10487891" cy="4278094"/>
          </a:xfrm>
          <a:prstGeom prst="rect">
            <a:avLst/>
          </a:prstGeom>
        </p:spPr>
        <p:txBody>
          <a:bodyPr wrap="square">
            <a:spAutoFit/>
          </a:bodyPr>
          <a:lstStyle/>
          <a:p>
            <a:pPr marL="285750" indent="-285750">
              <a:buFont typeface="Arial" panose="020B0604020202020204" pitchFamily="34" charset="0"/>
              <a:buChar char="•"/>
            </a:pPr>
            <a:r>
              <a:rPr lang="en-IN" sz="2800" dirty="0"/>
              <a:t>Composition </a:t>
            </a:r>
            <a:r>
              <a:rPr lang="en-IN" sz="2800" dirty="0" smtClean="0"/>
              <a:t>API for readability and maintainability</a:t>
            </a:r>
          </a:p>
          <a:p>
            <a:pPr marL="285750" indent="-285750">
              <a:buFont typeface="Arial" panose="020B0604020202020204" pitchFamily="34" charset="0"/>
              <a:buChar char="•"/>
            </a:pPr>
            <a:r>
              <a:rPr lang="en-IN" sz="2800" dirty="0" smtClean="0"/>
              <a:t>Full </a:t>
            </a:r>
            <a:r>
              <a:rPr lang="en-IN" sz="2800" dirty="0" err="1"/>
              <a:t>TypeScript</a:t>
            </a:r>
            <a:r>
              <a:rPr lang="en-IN" sz="2800" dirty="0"/>
              <a:t> </a:t>
            </a:r>
            <a:r>
              <a:rPr lang="en-IN" sz="2800" dirty="0" smtClean="0"/>
              <a:t>support (</a:t>
            </a:r>
            <a:r>
              <a:rPr lang="en-IN" sz="2800" dirty="0" err="1" smtClean="0"/>
              <a:t>Vue</a:t>
            </a:r>
            <a:r>
              <a:rPr lang="en-IN" sz="2800" dirty="0" smtClean="0"/>
              <a:t> 3.0 written in Typescript)</a:t>
            </a:r>
            <a:endParaRPr lang="en-IN" sz="2800" dirty="0"/>
          </a:p>
          <a:p>
            <a:pPr marL="285750" indent="-285750">
              <a:buFont typeface="Arial" panose="020B0604020202020204" pitchFamily="34" charset="0"/>
              <a:buChar char="•"/>
            </a:pPr>
            <a:r>
              <a:rPr lang="en-IN" sz="2800" dirty="0"/>
              <a:t>Portals</a:t>
            </a:r>
          </a:p>
          <a:p>
            <a:pPr marL="285750" indent="-285750">
              <a:buFont typeface="Arial" panose="020B0604020202020204" pitchFamily="34" charset="0"/>
              <a:buChar char="•"/>
            </a:pPr>
            <a:r>
              <a:rPr lang="en-IN" sz="2800" dirty="0"/>
              <a:t>Fragments</a:t>
            </a:r>
          </a:p>
          <a:p>
            <a:pPr marL="285750" indent="-285750">
              <a:buFont typeface="Arial" panose="020B0604020202020204" pitchFamily="34" charset="0"/>
              <a:buChar char="•"/>
            </a:pPr>
            <a:r>
              <a:rPr lang="en-IN" sz="2800" dirty="0"/>
              <a:t>Suspense</a:t>
            </a:r>
          </a:p>
          <a:p>
            <a:pPr marL="285750" indent="-285750">
              <a:buFont typeface="Arial" panose="020B0604020202020204" pitchFamily="34" charset="0"/>
              <a:buChar char="•"/>
            </a:pPr>
            <a:r>
              <a:rPr lang="en-IN" sz="2800" dirty="0"/>
              <a:t>Global Mounting/Configuration API change</a:t>
            </a:r>
          </a:p>
          <a:p>
            <a:pPr marL="285750" indent="-285750">
              <a:buFont typeface="Arial" panose="020B0604020202020204" pitchFamily="34" charset="0"/>
              <a:buChar char="•"/>
            </a:pPr>
            <a:r>
              <a:rPr lang="en-IN" sz="2800" dirty="0"/>
              <a:t>Multiple v-models</a:t>
            </a:r>
          </a:p>
          <a:p>
            <a:pPr marL="285750" indent="-285750">
              <a:buFont typeface="Arial" panose="020B0604020202020204" pitchFamily="34" charset="0"/>
              <a:buChar char="•"/>
            </a:pPr>
            <a:r>
              <a:rPr lang="en-IN" sz="2800" dirty="0"/>
              <a:t>Custom Directive API</a:t>
            </a:r>
          </a:p>
          <a:p>
            <a:endParaRPr lang="en-IN" sz="2400" dirty="0"/>
          </a:p>
          <a:p>
            <a:r>
              <a:rPr lang="en-IN" sz="2400" dirty="0"/>
              <a:t>	</a:t>
            </a:r>
          </a:p>
        </p:txBody>
      </p:sp>
      <p:sp>
        <p:nvSpPr>
          <p:cNvPr id="6"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5296415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Composition API</a:t>
            </a:r>
            <a:endParaRPr lang="en-IN" sz="4000" b="1" dirty="0">
              <a:solidFill>
                <a:schemeClr val="bg2">
                  <a:lumMod val="10000"/>
                </a:schemeClr>
              </a:solidFill>
            </a:endParaRPr>
          </a:p>
        </p:txBody>
      </p:sp>
      <p:pic>
        <p:nvPicPr>
          <p:cNvPr id="5" name="Picture 4"/>
          <p:cNvPicPr>
            <a:picLocks noChangeAspect="1"/>
          </p:cNvPicPr>
          <p:nvPr/>
        </p:nvPicPr>
        <p:blipFill>
          <a:blip r:embed="rId2"/>
          <a:stretch>
            <a:fillRect/>
          </a:stretch>
        </p:blipFill>
        <p:spPr>
          <a:xfrm>
            <a:off x="11539256" y="0"/>
            <a:ext cx="652744" cy="754781"/>
          </a:xfrm>
          <a:prstGeom prst="rect">
            <a:avLst/>
          </a:prstGeom>
        </p:spPr>
      </p:pic>
      <p:sp>
        <p:nvSpPr>
          <p:cNvPr id="3" name="Rectangle 2"/>
          <p:cNvSpPr/>
          <p:nvPr/>
        </p:nvSpPr>
        <p:spPr>
          <a:xfrm>
            <a:off x="731374" y="856357"/>
            <a:ext cx="10487891" cy="6001643"/>
          </a:xfrm>
          <a:prstGeom prst="rect">
            <a:avLst/>
          </a:prstGeom>
        </p:spPr>
        <p:txBody>
          <a:bodyPr wrap="square">
            <a:spAutoFit/>
          </a:bodyPr>
          <a:lstStyle/>
          <a:p>
            <a:r>
              <a:rPr lang="en-IN" sz="2400" dirty="0"/>
              <a:t>&lt;script&gt;</a:t>
            </a:r>
          </a:p>
          <a:p>
            <a:r>
              <a:rPr lang="en-IN" sz="2400" dirty="0"/>
              <a:t>import { ref } from "@</a:t>
            </a:r>
            <a:r>
              <a:rPr lang="en-IN" sz="2400" dirty="0" err="1"/>
              <a:t>vue</a:t>
            </a:r>
            <a:r>
              <a:rPr lang="en-IN" sz="2400" dirty="0"/>
              <a:t>/composition-</a:t>
            </a:r>
            <a:r>
              <a:rPr lang="en-IN" sz="2400" dirty="0" err="1"/>
              <a:t>api</a:t>
            </a:r>
            <a:r>
              <a:rPr lang="en-IN" sz="2400" dirty="0"/>
              <a:t>"</a:t>
            </a:r>
          </a:p>
          <a:p>
            <a:r>
              <a:rPr lang="en-IN" sz="2400" dirty="0"/>
              <a:t>export default {</a:t>
            </a:r>
          </a:p>
          <a:p>
            <a:r>
              <a:rPr lang="en-IN" sz="2400" dirty="0"/>
              <a:t>  setup () {</a:t>
            </a:r>
          </a:p>
          <a:p>
            <a:r>
              <a:rPr lang="en-IN" sz="2400" dirty="0"/>
              <a:t>    </a:t>
            </a:r>
            <a:r>
              <a:rPr lang="en-IN" sz="2400" dirty="0" err="1"/>
              <a:t>const</a:t>
            </a:r>
            <a:r>
              <a:rPr lang="en-IN" sz="2400" dirty="0"/>
              <a:t> </a:t>
            </a:r>
            <a:r>
              <a:rPr lang="en-IN" sz="2400" dirty="0" err="1"/>
              <a:t>theNumber</a:t>
            </a:r>
            <a:r>
              <a:rPr lang="en-IN" sz="2400" dirty="0"/>
              <a:t> = ref(1)</a:t>
            </a:r>
          </a:p>
          <a:p>
            <a:r>
              <a:rPr lang="en-IN" sz="2400" dirty="0"/>
              <a:t>    function </a:t>
            </a:r>
            <a:r>
              <a:rPr lang="en-IN" sz="2400" dirty="0" err="1"/>
              <a:t>doubleTheNumber</a:t>
            </a:r>
            <a:r>
              <a:rPr lang="en-IN" sz="2400" dirty="0"/>
              <a:t> () {</a:t>
            </a:r>
          </a:p>
          <a:p>
            <a:r>
              <a:rPr lang="en-IN" sz="2400" dirty="0"/>
              <a:t>      </a:t>
            </a:r>
            <a:r>
              <a:rPr lang="en-IN" sz="2400" dirty="0" err="1"/>
              <a:t>theNumber.value</a:t>
            </a:r>
            <a:r>
              <a:rPr lang="en-IN" sz="2400" dirty="0"/>
              <a:t> = </a:t>
            </a:r>
            <a:r>
              <a:rPr lang="en-IN" sz="2400" dirty="0" err="1"/>
              <a:t>parseInt</a:t>
            </a:r>
            <a:r>
              <a:rPr lang="en-IN" sz="2400" dirty="0"/>
              <a:t>(</a:t>
            </a:r>
            <a:r>
              <a:rPr lang="en-IN" sz="2400" dirty="0" err="1"/>
              <a:t>theNumber.value</a:t>
            </a:r>
            <a:r>
              <a:rPr lang="en-IN" sz="2400" dirty="0"/>
              <a:t>) * 2</a:t>
            </a:r>
          </a:p>
          <a:p>
            <a:r>
              <a:rPr lang="en-IN" sz="2400" dirty="0"/>
              <a:t>    }</a:t>
            </a:r>
          </a:p>
          <a:p>
            <a:r>
              <a:rPr lang="en-IN" sz="2400" dirty="0"/>
              <a:t>    return {</a:t>
            </a:r>
          </a:p>
          <a:p>
            <a:r>
              <a:rPr lang="en-IN" sz="2400" dirty="0"/>
              <a:t>      </a:t>
            </a:r>
            <a:r>
              <a:rPr lang="en-IN" sz="2400" dirty="0" err="1"/>
              <a:t>theNumber</a:t>
            </a:r>
            <a:r>
              <a:rPr lang="en-IN" sz="2400" dirty="0"/>
              <a:t>,</a:t>
            </a:r>
          </a:p>
          <a:p>
            <a:r>
              <a:rPr lang="en-IN" sz="2400" dirty="0"/>
              <a:t>      </a:t>
            </a:r>
            <a:r>
              <a:rPr lang="en-IN" sz="2400" dirty="0" err="1"/>
              <a:t>doubleTheNumber</a:t>
            </a:r>
            <a:endParaRPr lang="en-IN" sz="2400" dirty="0"/>
          </a:p>
          <a:p>
            <a:r>
              <a:rPr lang="en-IN" sz="2400" dirty="0"/>
              <a:t>    }</a:t>
            </a:r>
          </a:p>
          <a:p>
            <a:r>
              <a:rPr lang="en-IN" sz="2400" dirty="0"/>
              <a:t>  }</a:t>
            </a:r>
          </a:p>
          <a:p>
            <a:r>
              <a:rPr lang="en-IN" sz="2400" dirty="0"/>
              <a:t>}</a:t>
            </a:r>
          </a:p>
          <a:p>
            <a:r>
              <a:rPr lang="en-IN" sz="2400" dirty="0"/>
              <a:t>&lt;/script&gt;</a:t>
            </a:r>
            <a:endParaRPr lang="en-IN" sz="2400" dirty="0" smtClean="0"/>
          </a:p>
          <a:p>
            <a:r>
              <a:rPr lang="en-IN" sz="2400" dirty="0"/>
              <a:t>	</a:t>
            </a:r>
          </a:p>
        </p:txBody>
      </p:sp>
      <p:sp>
        <p:nvSpPr>
          <p:cNvPr id="4" name="TextBox 3"/>
          <p:cNvSpPr txBox="1"/>
          <p:nvPr/>
        </p:nvSpPr>
        <p:spPr>
          <a:xfrm>
            <a:off x="5450305" y="4211053"/>
            <a:ext cx="6088951" cy="1200329"/>
          </a:xfrm>
          <a:prstGeom prst="rect">
            <a:avLst/>
          </a:prstGeom>
          <a:solidFill>
            <a:schemeClr val="accent1">
              <a:lumMod val="60000"/>
              <a:lumOff val="40000"/>
            </a:schemeClr>
          </a:solidFill>
        </p:spPr>
        <p:txBody>
          <a:bodyPr wrap="square" rtlCol="0">
            <a:spAutoFit/>
          </a:bodyPr>
          <a:lstStyle/>
          <a:p>
            <a:r>
              <a:rPr lang="en-IN" sz="2400" dirty="0" smtClean="0"/>
              <a:t>Instead of writing data, methods, filters, watchers ,templates.. </a:t>
            </a:r>
            <a:r>
              <a:rPr lang="en-IN" sz="2400" dirty="0"/>
              <a:t>i</a:t>
            </a:r>
            <a:r>
              <a:rPr lang="en-IN" sz="2400" dirty="0" smtClean="0"/>
              <a:t>n one file which makes cluttered code- use Composition API</a:t>
            </a:r>
            <a:endParaRPr lang="en-IN" sz="2400" dirty="0"/>
          </a:p>
        </p:txBody>
      </p:sp>
      <p:sp>
        <p:nvSpPr>
          <p:cNvPr id="6"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10752793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Portals in </a:t>
            </a:r>
            <a:r>
              <a:rPr lang="en-IN" sz="4000" b="1" dirty="0" err="1" smtClean="0">
                <a:solidFill>
                  <a:schemeClr val="bg2">
                    <a:lumMod val="10000"/>
                  </a:schemeClr>
                </a:solidFill>
              </a:rPr>
              <a:t>Vue</a:t>
            </a:r>
            <a:r>
              <a:rPr lang="en-IN" sz="4000" b="1" dirty="0" smtClean="0">
                <a:solidFill>
                  <a:schemeClr val="bg2">
                    <a:lumMod val="10000"/>
                  </a:schemeClr>
                </a:solidFill>
              </a:rPr>
              <a:t> 3 </a:t>
            </a:r>
            <a:endParaRPr lang="en-IN" sz="4000" b="1" dirty="0">
              <a:solidFill>
                <a:schemeClr val="bg2">
                  <a:lumMod val="10000"/>
                </a:schemeClr>
              </a:solidFill>
            </a:endParaRPr>
          </a:p>
        </p:txBody>
      </p:sp>
      <p:pic>
        <p:nvPicPr>
          <p:cNvPr id="5" name="Picture 4"/>
          <p:cNvPicPr>
            <a:picLocks noChangeAspect="1"/>
          </p:cNvPicPr>
          <p:nvPr/>
        </p:nvPicPr>
        <p:blipFill>
          <a:blip r:embed="rId2"/>
          <a:stretch>
            <a:fillRect/>
          </a:stretch>
        </p:blipFill>
        <p:spPr>
          <a:xfrm>
            <a:off x="11539256" y="0"/>
            <a:ext cx="652744" cy="754781"/>
          </a:xfrm>
          <a:prstGeom prst="rect">
            <a:avLst/>
          </a:prstGeom>
        </p:spPr>
      </p:pic>
      <p:sp>
        <p:nvSpPr>
          <p:cNvPr id="3" name="Rectangle 2"/>
          <p:cNvSpPr/>
          <p:nvPr/>
        </p:nvSpPr>
        <p:spPr>
          <a:xfrm>
            <a:off x="659185" y="886326"/>
            <a:ext cx="10487891" cy="5632311"/>
          </a:xfrm>
          <a:prstGeom prst="rect">
            <a:avLst/>
          </a:prstGeom>
        </p:spPr>
        <p:txBody>
          <a:bodyPr wrap="square">
            <a:spAutoFit/>
          </a:bodyPr>
          <a:lstStyle/>
          <a:p>
            <a:r>
              <a:rPr lang="en-IN" sz="2400" dirty="0"/>
              <a:t>&lt;!DOCTYPE html&gt;</a:t>
            </a:r>
          </a:p>
          <a:p>
            <a:r>
              <a:rPr lang="en-IN" sz="2400" dirty="0"/>
              <a:t>&lt;html </a:t>
            </a:r>
            <a:r>
              <a:rPr lang="en-IN" sz="2400" dirty="0" err="1"/>
              <a:t>lang</a:t>
            </a:r>
            <a:r>
              <a:rPr lang="en-IN" sz="2400" dirty="0"/>
              <a:t>="</a:t>
            </a:r>
            <a:r>
              <a:rPr lang="en-IN" sz="2400" dirty="0" err="1"/>
              <a:t>en</a:t>
            </a:r>
            <a:r>
              <a:rPr lang="en-IN" sz="2400" dirty="0"/>
              <a:t>"&gt;</a:t>
            </a:r>
          </a:p>
          <a:p>
            <a:r>
              <a:rPr lang="en-IN" sz="2400" dirty="0"/>
              <a:t>  &lt;head&gt;</a:t>
            </a:r>
          </a:p>
          <a:p>
            <a:r>
              <a:rPr lang="en-IN" sz="2400" dirty="0"/>
              <a:t>  &lt;/head&gt;</a:t>
            </a:r>
          </a:p>
          <a:p>
            <a:r>
              <a:rPr lang="en-IN" sz="2400" dirty="0"/>
              <a:t>  &lt;body&gt;</a:t>
            </a:r>
          </a:p>
          <a:p>
            <a:r>
              <a:rPr lang="en-IN" sz="2400" dirty="0"/>
              <a:t>    &lt;</a:t>
            </a:r>
            <a:r>
              <a:rPr lang="en-IN" sz="2400" dirty="0" err="1"/>
              <a:t>noscript</a:t>
            </a:r>
            <a:r>
              <a:rPr lang="en-IN" sz="2400" dirty="0"/>
              <a:t>&gt;</a:t>
            </a:r>
          </a:p>
          <a:p>
            <a:r>
              <a:rPr lang="en-IN" sz="2400" dirty="0"/>
              <a:t>      &lt;strong&gt;We're sorry but this app doesn't work properly without JavaScript enabled. Please enable it to continue.&lt;/strong&gt;</a:t>
            </a:r>
          </a:p>
          <a:p>
            <a:r>
              <a:rPr lang="en-IN" sz="2400" dirty="0"/>
              <a:t>    &lt;/</a:t>
            </a:r>
            <a:r>
              <a:rPr lang="en-IN" sz="2400" dirty="0" err="1"/>
              <a:t>noscript</a:t>
            </a:r>
            <a:r>
              <a:rPr lang="en-IN" sz="2400" dirty="0"/>
              <a:t>&gt;</a:t>
            </a:r>
          </a:p>
          <a:p>
            <a:r>
              <a:rPr lang="en-IN" sz="2400" dirty="0"/>
              <a:t>    &lt;div id="app"&gt;&lt;/div&gt;</a:t>
            </a:r>
          </a:p>
          <a:p>
            <a:r>
              <a:rPr lang="en-IN" sz="2400" dirty="0"/>
              <a:t>    </a:t>
            </a:r>
            <a:r>
              <a:rPr lang="en-IN" sz="2400" dirty="0">
                <a:solidFill>
                  <a:srgbClr val="FF0000"/>
                </a:solidFill>
              </a:rPr>
              <a:t>&lt;div id="modal"&gt;&lt;/div&gt;</a:t>
            </a:r>
          </a:p>
          <a:p>
            <a:r>
              <a:rPr lang="en-IN" sz="2400" dirty="0"/>
              <a:t>    &lt;!-- built files will be auto injected --&gt;</a:t>
            </a:r>
          </a:p>
          <a:p>
            <a:r>
              <a:rPr lang="en-IN" sz="2400" dirty="0"/>
              <a:t>  &lt;/body&gt;</a:t>
            </a:r>
          </a:p>
          <a:p>
            <a:r>
              <a:rPr lang="en-IN" sz="2400" dirty="0"/>
              <a:t>&lt;/html&gt;</a:t>
            </a:r>
          </a:p>
          <a:p>
            <a:r>
              <a:rPr lang="en-IN" sz="2400" dirty="0"/>
              <a:t>	</a:t>
            </a:r>
          </a:p>
        </p:txBody>
      </p:sp>
      <p:sp>
        <p:nvSpPr>
          <p:cNvPr id="6"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25608883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Portals in </a:t>
            </a:r>
            <a:r>
              <a:rPr lang="en-IN" sz="4000" b="1" dirty="0" err="1" smtClean="0">
                <a:solidFill>
                  <a:schemeClr val="bg2">
                    <a:lumMod val="10000"/>
                  </a:schemeClr>
                </a:solidFill>
              </a:rPr>
              <a:t>Vue</a:t>
            </a:r>
            <a:r>
              <a:rPr lang="en-IN" sz="4000" b="1" dirty="0" smtClean="0">
                <a:solidFill>
                  <a:schemeClr val="bg2">
                    <a:lumMod val="10000"/>
                  </a:schemeClr>
                </a:solidFill>
              </a:rPr>
              <a:t> 3 </a:t>
            </a:r>
            <a:endParaRPr lang="en-IN" sz="4000" b="1" dirty="0">
              <a:solidFill>
                <a:schemeClr val="bg2">
                  <a:lumMod val="10000"/>
                </a:schemeClr>
              </a:solidFill>
            </a:endParaRPr>
          </a:p>
        </p:txBody>
      </p:sp>
      <p:pic>
        <p:nvPicPr>
          <p:cNvPr id="5" name="Picture 4"/>
          <p:cNvPicPr>
            <a:picLocks noChangeAspect="1"/>
          </p:cNvPicPr>
          <p:nvPr/>
        </p:nvPicPr>
        <p:blipFill>
          <a:blip r:embed="rId2"/>
          <a:stretch>
            <a:fillRect/>
          </a:stretch>
        </p:blipFill>
        <p:spPr>
          <a:xfrm>
            <a:off x="11539256" y="0"/>
            <a:ext cx="652744" cy="754781"/>
          </a:xfrm>
          <a:prstGeom prst="rect">
            <a:avLst/>
          </a:prstGeom>
        </p:spPr>
      </p:pic>
      <p:sp>
        <p:nvSpPr>
          <p:cNvPr id="3" name="Rectangle 2"/>
          <p:cNvSpPr/>
          <p:nvPr/>
        </p:nvSpPr>
        <p:spPr>
          <a:xfrm>
            <a:off x="659185" y="886326"/>
            <a:ext cx="10487891" cy="461665"/>
          </a:xfrm>
          <a:prstGeom prst="rect">
            <a:avLst/>
          </a:prstGeom>
        </p:spPr>
        <p:txBody>
          <a:bodyPr wrap="square">
            <a:spAutoFit/>
          </a:bodyPr>
          <a:lstStyle/>
          <a:p>
            <a:r>
              <a:rPr lang="en-IN" sz="2400" dirty="0"/>
              <a:t>	</a:t>
            </a:r>
          </a:p>
        </p:txBody>
      </p:sp>
      <p:sp>
        <p:nvSpPr>
          <p:cNvPr id="4" name="Rectangle 3"/>
          <p:cNvSpPr/>
          <p:nvPr/>
        </p:nvSpPr>
        <p:spPr>
          <a:xfrm>
            <a:off x="870283" y="1347991"/>
            <a:ext cx="10006263" cy="3046988"/>
          </a:xfrm>
          <a:prstGeom prst="rect">
            <a:avLst/>
          </a:prstGeom>
        </p:spPr>
        <p:txBody>
          <a:bodyPr wrap="square">
            <a:spAutoFit/>
          </a:bodyPr>
          <a:lstStyle/>
          <a:p>
            <a:r>
              <a:rPr lang="en-IN" sz="2400" dirty="0"/>
              <a:t>Next, whenever </a:t>
            </a:r>
            <a:r>
              <a:rPr lang="en-IN" sz="2400" dirty="0" smtClean="0"/>
              <a:t>we </a:t>
            </a:r>
            <a:r>
              <a:rPr lang="en-IN" sz="2400" dirty="0"/>
              <a:t>want to teleport a component, or part of a component, into the “modal,” </a:t>
            </a:r>
            <a:r>
              <a:rPr lang="en-IN" sz="2400" dirty="0" smtClean="0"/>
              <a:t>use </a:t>
            </a:r>
            <a:r>
              <a:rPr lang="en-IN" sz="2400" dirty="0"/>
              <a:t>the Portal syntax.</a:t>
            </a:r>
          </a:p>
          <a:p>
            <a:endParaRPr lang="en-IN" sz="2400" dirty="0"/>
          </a:p>
          <a:p>
            <a:r>
              <a:rPr lang="en-IN" sz="2400" dirty="0"/>
              <a:t>&lt;template&gt;</a:t>
            </a:r>
          </a:p>
          <a:p>
            <a:r>
              <a:rPr lang="en-IN" sz="2400" dirty="0"/>
              <a:t>  &lt;Portal target="#modal"&gt;</a:t>
            </a:r>
          </a:p>
          <a:p>
            <a:r>
              <a:rPr lang="en-IN" sz="2400" dirty="0"/>
              <a:t>    &lt;div&gt;I'm rendered in the modal, honest, I will be!&lt;/div&gt;</a:t>
            </a:r>
          </a:p>
          <a:p>
            <a:r>
              <a:rPr lang="en-IN" sz="2400" dirty="0"/>
              <a:t>  &lt;Portal&gt;</a:t>
            </a:r>
          </a:p>
          <a:p>
            <a:r>
              <a:rPr lang="en-IN" sz="2400" dirty="0"/>
              <a:t>&lt;/template&gt;</a:t>
            </a:r>
          </a:p>
        </p:txBody>
      </p:sp>
      <p:sp>
        <p:nvSpPr>
          <p:cNvPr id="6"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42241175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Suspense</a:t>
            </a:r>
            <a:endParaRPr lang="en-IN" sz="4000" b="1" dirty="0">
              <a:solidFill>
                <a:schemeClr val="bg2">
                  <a:lumMod val="10000"/>
                </a:schemeClr>
              </a:solidFill>
            </a:endParaRPr>
          </a:p>
        </p:txBody>
      </p:sp>
      <p:pic>
        <p:nvPicPr>
          <p:cNvPr id="5" name="Picture 4"/>
          <p:cNvPicPr>
            <a:picLocks noChangeAspect="1"/>
          </p:cNvPicPr>
          <p:nvPr/>
        </p:nvPicPr>
        <p:blipFill>
          <a:blip r:embed="rId2"/>
          <a:stretch>
            <a:fillRect/>
          </a:stretch>
        </p:blipFill>
        <p:spPr>
          <a:xfrm>
            <a:off x="11539256" y="0"/>
            <a:ext cx="652744" cy="754781"/>
          </a:xfrm>
          <a:prstGeom prst="rect">
            <a:avLst/>
          </a:prstGeom>
        </p:spPr>
      </p:pic>
      <p:sp>
        <p:nvSpPr>
          <p:cNvPr id="3" name="Rectangle 2"/>
          <p:cNvSpPr/>
          <p:nvPr/>
        </p:nvSpPr>
        <p:spPr>
          <a:xfrm>
            <a:off x="286206" y="717857"/>
            <a:ext cx="10487891" cy="5632311"/>
          </a:xfrm>
          <a:prstGeom prst="rect">
            <a:avLst/>
          </a:prstGeom>
        </p:spPr>
        <p:txBody>
          <a:bodyPr wrap="square">
            <a:spAutoFit/>
          </a:bodyPr>
          <a:lstStyle/>
          <a:p>
            <a:r>
              <a:rPr lang="en-IN" sz="2400" b="1" dirty="0"/>
              <a:t>Suspense is a special component that renders a </a:t>
            </a:r>
            <a:r>
              <a:rPr lang="en-IN" sz="2400" b="1" dirty="0" err="1"/>
              <a:t>fallback</a:t>
            </a:r>
            <a:r>
              <a:rPr lang="en-IN" sz="2400" b="1" dirty="0"/>
              <a:t> content instead of </a:t>
            </a:r>
            <a:r>
              <a:rPr lang="en-IN" sz="2400" b="1" dirty="0" smtClean="0"/>
              <a:t>our </a:t>
            </a:r>
            <a:r>
              <a:rPr lang="en-IN" sz="2400" b="1" dirty="0"/>
              <a:t>component until a condition is met.</a:t>
            </a:r>
          </a:p>
          <a:p>
            <a:endParaRPr lang="en-IN" sz="2400" dirty="0"/>
          </a:p>
          <a:p>
            <a:r>
              <a:rPr lang="en-IN" sz="2400" dirty="0" smtClean="0"/>
              <a:t>We do not need v-if</a:t>
            </a:r>
            <a:r>
              <a:rPr lang="en-IN" sz="2400" dirty="0"/>
              <a:t>="!</a:t>
            </a:r>
            <a:r>
              <a:rPr lang="en-IN" sz="2400" dirty="0" err="1"/>
              <a:t>isLoading</a:t>
            </a:r>
            <a:r>
              <a:rPr lang="en-IN" sz="2400" dirty="0"/>
              <a:t>" into the root element and a v-else on the second element to render while content loads, for example, an API or other asynchronous call.</a:t>
            </a:r>
          </a:p>
          <a:p>
            <a:endParaRPr lang="en-IN" sz="2400" dirty="0"/>
          </a:p>
          <a:p>
            <a:pPr lvl="3"/>
            <a:r>
              <a:rPr lang="en-IN" sz="2400" dirty="0" smtClean="0"/>
              <a:t>&lt;</a:t>
            </a:r>
            <a:r>
              <a:rPr lang="en-IN" sz="2400" dirty="0"/>
              <a:t>Suspense&gt;</a:t>
            </a:r>
          </a:p>
          <a:p>
            <a:pPr lvl="3"/>
            <a:r>
              <a:rPr lang="en-IN" sz="2400" dirty="0"/>
              <a:t>  &lt;template #default&gt;</a:t>
            </a:r>
          </a:p>
          <a:p>
            <a:pPr lvl="3"/>
            <a:r>
              <a:rPr lang="en-IN" sz="2400" dirty="0"/>
              <a:t>    &lt;</a:t>
            </a:r>
            <a:r>
              <a:rPr lang="en-IN" sz="2400" dirty="0" err="1"/>
              <a:t>MyData</a:t>
            </a:r>
            <a:r>
              <a:rPr lang="en-IN" sz="2400" dirty="0"/>
              <a:t> /&gt;</a:t>
            </a:r>
          </a:p>
          <a:p>
            <a:pPr lvl="3"/>
            <a:r>
              <a:rPr lang="en-IN" sz="2400" dirty="0"/>
              <a:t>  &lt;/template&gt;</a:t>
            </a:r>
          </a:p>
          <a:p>
            <a:pPr lvl="3"/>
            <a:r>
              <a:rPr lang="en-IN" sz="2400" dirty="0"/>
              <a:t>  &lt;template #</a:t>
            </a:r>
            <a:r>
              <a:rPr lang="en-IN" sz="2400" dirty="0" err="1"/>
              <a:t>fallback</a:t>
            </a:r>
            <a:r>
              <a:rPr lang="en-IN" sz="2400" dirty="0"/>
              <a:t>&gt;</a:t>
            </a:r>
          </a:p>
          <a:p>
            <a:pPr lvl="3"/>
            <a:r>
              <a:rPr lang="en-IN" sz="2400" dirty="0"/>
              <a:t>    &lt;div&gt;Loading...&lt;/div&gt;</a:t>
            </a:r>
          </a:p>
          <a:p>
            <a:pPr lvl="3"/>
            <a:r>
              <a:rPr lang="en-IN" sz="2400" dirty="0"/>
              <a:t>  &lt;/template&gt;</a:t>
            </a:r>
          </a:p>
          <a:p>
            <a:pPr lvl="3"/>
            <a:r>
              <a:rPr lang="en-IN" sz="2400" dirty="0"/>
              <a:t>&lt;/Suspense</a:t>
            </a:r>
            <a:r>
              <a:rPr lang="en-IN" sz="2400" dirty="0" smtClean="0"/>
              <a:t>&gt;</a:t>
            </a:r>
            <a:endParaRPr lang="en-IN" sz="2400" dirty="0"/>
          </a:p>
        </p:txBody>
      </p:sp>
      <p:sp>
        <p:nvSpPr>
          <p:cNvPr id="8"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39724067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Suspense</a:t>
            </a:r>
            <a:endParaRPr lang="en-IN" sz="4000" b="1" dirty="0">
              <a:solidFill>
                <a:schemeClr val="bg2">
                  <a:lumMod val="10000"/>
                </a:schemeClr>
              </a:solidFill>
            </a:endParaRPr>
          </a:p>
        </p:txBody>
      </p:sp>
      <p:pic>
        <p:nvPicPr>
          <p:cNvPr id="5" name="Picture 4"/>
          <p:cNvPicPr>
            <a:picLocks noChangeAspect="1"/>
          </p:cNvPicPr>
          <p:nvPr/>
        </p:nvPicPr>
        <p:blipFill>
          <a:blip r:embed="rId2"/>
          <a:stretch>
            <a:fillRect/>
          </a:stretch>
        </p:blipFill>
        <p:spPr>
          <a:xfrm>
            <a:off x="11539256" y="0"/>
            <a:ext cx="652744" cy="754781"/>
          </a:xfrm>
          <a:prstGeom prst="rect">
            <a:avLst/>
          </a:prstGeom>
        </p:spPr>
      </p:pic>
      <p:sp>
        <p:nvSpPr>
          <p:cNvPr id="4" name="Rectangle 3"/>
          <p:cNvSpPr/>
          <p:nvPr/>
        </p:nvSpPr>
        <p:spPr>
          <a:xfrm>
            <a:off x="629651" y="523886"/>
            <a:ext cx="10102517" cy="5632311"/>
          </a:xfrm>
          <a:prstGeom prst="rect">
            <a:avLst/>
          </a:prstGeom>
        </p:spPr>
        <p:txBody>
          <a:bodyPr wrap="square">
            <a:spAutoFit/>
          </a:bodyPr>
          <a:lstStyle/>
          <a:p>
            <a:pPr lvl="0"/>
            <a:endParaRPr lang="en-IN" sz="2400" dirty="0">
              <a:solidFill>
                <a:prstClr val="black"/>
              </a:solidFill>
            </a:endParaRPr>
          </a:p>
          <a:p>
            <a:pPr lvl="0"/>
            <a:r>
              <a:rPr lang="en-IN" sz="2400" dirty="0">
                <a:solidFill>
                  <a:prstClr val="black"/>
                </a:solidFill>
              </a:rPr>
              <a:t>How does it detect that </a:t>
            </a:r>
            <a:r>
              <a:rPr lang="en-IN" sz="2400" dirty="0" smtClean="0">
                <a:solidFill>
                  <a:prstClr val="black"/>
                </a:solidFill>
              </a:rPr>
              <a:t> </a:t>
            </a:r>
            <a:r>
              <a:rPr lang="en-IN" sz="2400" dirty="0">
                <a:solidFill>
                  <a:prstClr val="black"/>
                </a:solidFill>
              </a:rPr>
              <a:t>component should be loaded </a:t>
            </a:r>
            <a:r>
              <a:rPr lang="en-IN" sz="2400" dirty="0" smtClean="0">
                <a:solidFill>
                  <a:prstClr val="black"/>
                </a:solidFill>
              </a:rPr>
              <a:t>? </a:t>
            </a:r>
          </a:p>
          <a:p>
            <a:pPr lvl="0"/>
            <a:endParaRPr lang="en-IN" sz="2400" dirty="0">
              <a:solidFill>
                <a:prstClr val="black"/>
              </a:solidFill>
            </a:endParaRPr>
          </a:p>
          <a:p>
            <a:pPr lvl="0"/>
            <a:r>
              <a:rPr lang="en-IN" sz="2400" dirty="0" smtClean="0">
                <a:solidFill>
                  <a:prstClr val="black"/>
                </a:solidFill>
              </a:rPr>
              <a:t>This </a:t>
            </a:r>
            <a:r>
              <a:rPr lang="en-IN" sz="2400" dirty="0">
                <a:solidFill>
                  <a:prstClr val="black"/>
                </a:solidFill>
              </a:rPr>
              <a:t>comes with the Composition API and the setup method discussed earlier. If </a:t>
            </a:r>
            <a:r>
              <a:rPr lang="en-IN" sz="2400" dirty="0" smtClean="0">
                <a:solidFill>
                  <a:prstClr val="black"/>
                </a:solidFill>
              </a:rPr>
              <a:t>we </a:t>
            </a:r>
            <a:r>
              <a:rPr lang="en-IN" sz="2400" dirty="0">
                <a:solidFill>
                  <a:prstClr val="black"/>
                </a:solidFill>
              </a:rPr>
              <a:t>make the setup method </a:t>
            </a:r>
            <a:r>
              <a:rPr lang="en-IN" sz="2400" dirty="0" err="1">
                <a:solidFill>
                  <a:prstClr val="black"/>
                </a:solidFill>
              </a:rPr>
              <a:t>async</a:t>
            </a:r>
            <a:r>
              <a:rPr lang="en-IN" sz="2400" dirty="0">
                <a:solidFill>
                  <a:prstClr val="black"/>
                </a:solidFill>
              </a:rPr>
              <a:t>, Suspense takes over and, once </a:t>
            </a:r>
            <a:r>
              <a:rPr lang="en-IN" sz="2400" dirty="0" smtClean="0">
                <a:solidFill>
                  <a:prstClr val="black"/>
                </a:solidFill>
              </a:rPr>
              <a:t>we </a:t>
            </a:r>
            <a:r>
              <a:rPr lang="en-IN" sz="2400" dirty="0">
                <a:solidFill>
                  <a:prstClr val="black"/>
                </a:solidFill>
              </a:rPr>
              <a:t>return from setup, the </a:t>
            </a:r>
            <a:r>
              <a:rPr lang="en-IN" sz="2400" dirty="0" err="1">
                <a:solidFill>
                  <a:prstClr val="black"/>
                </a:solidFill>
              </a:rPr>
              <a:t>fallback</a:t>
            </a:r>
            <a:r>
              <a:rPr lang="en-IN" sz="2400" dirty="0">
                <a:solidFill>
                  <a:prstClr val="black"/>
                </a:solidFill>
              </a:rPr>
              <a:t> is displayed.</a:t>
            </a:r>
          </a:p>
          <a:p>
            <a:pPr lvl="0"/>
            <a:endParaRPr lang="en-IN" sz="2400" dirty="0">
              <a:solidFill>
                <a:prstClr val="black"/>
              </a:solidFill>
            </a:endParaRPr>
          </a:p>
          <a:p>
            <a:pPr lvl="0"/>
            <a:r>
              <a:rPr lang="en-IN" sz="2400" dirty="0" smtClean="0">
                <a:solidFill>
                  <a:prstClr val="black"/>
                </a:solidFill>
              </a:rPr>
              <a:t>Below code trigger </a:t>
            </a:r>
            <a:r>
              <a:rPr lang="en-IN" sz="2400" dirty="0">
                <a:solidFill>
                  <a:prstClr val="black"/>
                </a:solidFill>
              </a:rPr>
              <a:t>the </a:t>
            </a:r>
            <a:r>
              <a:rPr lang="en-IN" sz="2400" dirty="0" err="1">
                <a:solidFill>
                  <a:prstClr val="black"/>
                </a:solidFill>
              </a:rPr>
              <a:t>fallback</a:t>
            </a:r>
            <a:r>
              <a:rPr lang="en-IN" sz="2400" dirty="0">
                <a:solidFill>
                  <a:prstClr val="black"/>
                </a:solidFill>
              </a:rPr>
              <a:t> until </a:t>
            </a:r>
            <a:r>
              <a:rPr lang="en-IN" sz="2400" dirty="0" smtClean="0">
                <a:solidFill>
                  <a:prstClr val="black"/>
                </a:solidFill>
              </a:rPr>
              <a:t>we </a:t>
            </a:r>
            <a:r>
              <a:rPr lang="en-IN" sz="2400" dirty="0">
                <a:solidFill>
                  <a:prstClr val="black"/>
                </a:solidFill>
              </a:rPr>
              <a:t>have completed the call to </a:t>
            </a:r>
            <a:r>
              <a:rPr lang="en-IN" sz="2400" dirty="0" err="1">
                <a:solidFill>
                  <a:prstClr val="black"/>
                </a:solidFill>
              </a:rPr>
              <a:t>getMyData</a:t>
            </a:r>
            <a:r>
              <a:rPr lang="en-IN" sz="2400" dirty="0">
                <a:solidFill>
                  <a:prstClr val="black"/>
                </a:solidFill>
              </a:rPr>
              <a:t>.</a:t>
            </a:r>
          </a:p>
          <a:p>
            <a:pPr lvl="0"/>
            <a:endParaRPr lang="en-IN" sz="2400" dirty="0">
              <a:solidFill>
                <a:prstClr val="black"/>
              </a:solidFill>
            </a:endParaRPr>
          </a:p>
          <a:p>
            <a:pPr lvl="0"/>
            <a:r>
              <a:rPr lang="en-IN" sz="2400" dirty="0">
                <a:solidFill>
                  <a:prstClr val="black"/>
                </a:solidFill>
              </a:rPr>
              <a:t>export default {</a:t>
            </a:r>
          </a:p>
          <a:p>
            <a:pPr lvl="0"/>
            <a:r>
              <a:rPr lang="en-IN" sz="2400" dirty="0">
                <a:solidFill>
                  <a:prstClr val="black"/>
                </a:solidFill>
              </a:rPr>
              <a:t>  </a:t>
            </a:r>
            <a:r>
              <a:rPr lang="en-IN" sz="2400" dirty="0" err="1">
                <a:solidFill>
                  <a:prstClr val="black"/>
                </a:solidFill>
              </a:rPr>
              <a:t>async</a:t>
            </a:r>
            <a:r>
              <a:rPr lang="en-IN" sz="2400" dirty="0">
                <a:solidFill>
                  <a:prstClr val="black"/>
                </a:solidFill>
              </a:rPr>
              <a:t> setup () {</a:t>
            </a:r>
          </a:p>
          <a:p>
            <a:pPr lvl="0"/>
            <a:r>
              <a:rPr lang="en-IN" sz="2400" dirty="0">
                <a:solidFill>
                  <a:prstClr val="black"/>
                </a:solidFill>
              </a:rPr>
              <a:t>    </a:t>
            </a:r>
            <a:r>
              <a:rPr lang="en-IN" sz="2400" dirty="0" err="1">
                <a:solidFill>
                  <a:prstClr val="black"/>
                </a:solidFill>
              </a:rPr>
              <a:t>const</a:t>
            </a:r>
            <a:r>
              <a:rPr lang="en-IN" sz="2400" dirty="0">
                <a:solidFill>
                  <a:prstClr val="black"/>
                </a:solidFill>
              </a:rPr>
              <a:t> data = await </a:t>
            </a:r>
            <a:r>
              <a:rPr lang="en-IN" sz="2400" dirty="0" err="1">
                <a:solidFill>
                  <a:prstClr val="black"/>
                </a:solidFill>
              </a:rPr>
              <a:t>getMyData</a:t>
            </a:r>
            <a:r>
              <a:rPr lang="en-IN" sz="2400" dirty="0">
                <a:solidFill>
                  <a:prstClr val="black"/>
                </a:solidFill>
              </a:rPr>
              <a:t>()</a:t>
            </a:r>
          </a:p>
          <a:p>
            <a:pPr lvl="0"/>
            <a:r>
              <a:rPr lang="en-IN" sz="2400" dirty="0">
                <a:solidFill>
                  <a:prstClr val="black"/>
                </a:solidFill>
              </a:rPr>
              <a:t>    return { data }    </a:t>
            </a:r>
          </a:p>
          <a:p>
            <a:pPr lvl="0"/>
            <a:r>
              <a:rPr lang="en-IN" sz="2400" dirty="0">
                <a:solidFill>
                  <a:prstClr val="black"/>
                </a:solidFill>
              </a:rPr>
              <a:t>  }</a:t>
            </a:r>
          </a:p>
          <a:p>
            <a:pPr lvl="0"/>
            <a:r>
              <a:rPr lang="en-IN" sz="2400" dirty="0">
                <a:solidFill>
                  <a:prstClr val="black"/>
                </a:solidFill>
              </a:rPr>
              <a:t>}	</a:t>
            </a:r>
          </a:p>
        </p:txBody>
      </p:sp>
      <p:sp>
        <p:nvSpPr>
          <p:cNvPr id="6"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12429727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Global Mounting</a:t>
            </a:r>
            <a:endParaRPr lang="en-IN" sz="4000" b="1" dirty="0">
              <a:solidFill>
                <a:schemeClr val="bg2">
                  <a:lumMod val="10000"/>
                </a:schemeClr>
              </a:solidFill>
            </a:endParaRPr>
          </a:p>
        </p:txBody>
      </p:sp>
      <p:pic>
        <p:nvPicPr>
          <p:cNvPr id="5" name="Picture 4"/>
          <p:cNvPicPr>
            <a:picLocks noChangeAspect="1"/>
          </p:cNvPicPr>
          <p:nvPr/>
        </p:nvPicPr>
        <p:blipFill>
          <a:blip r:embed="rId2"/>
          <a:stretch>
            <a:fillRect/>
          </a:stretch>
        </p:blipFill>
        <p:spPr>
          <a:xfrm>
            <a:off x="11539256" y="0"/>
            <a:ext cx="652744" cy="754781"/>
          </a:xfrm>
          <a:prstGeom prst="rect">
            <a:avLst/>
          </a:prstGeom>
        </p:spPr>
      </p:pic>
      <p:sp>
        <p:nvSpPr>
          <p:cNvPr id="4" name="Rectangle 3"/>
          <p:cNvSpPr/>
          <p:nvPr/>
        </p:nvSpPr>
        <p:spPr>
          <a:xfrm>
            <a:off x="629651" y="523886"/>
            <a:ext cx="10102517" cy="461665"/>
          </a:xfrm>
          <a:prstGeom prst="rect">
            <a:avLst/>
          </a:prstGeom>
        </p:spPr>
        <p:txBody>
          <a:bodyPr wrap="square">
            <a:spAutoFit/>
          </a:bodyPr>
          <a:lstStyle/>
          <a:p>
            <a:pPr lvl="0"/>
            <a:r>
              <a:rPr lang="en-IN" sz="2400" dirty="0">
                <a:solidFill>
                  <a:prstClr val="black"/>
                </a:solidFill>
              </a:rPr>
              <a:t>	</a:t>
            </a:r>
          </a:p>
        </p:txBody>
      </p:sp>
      <p:sp>
        <p:nvSpPr>
          <p:cNvPr id="3" name="Rectangle 2"/>
          <p:cNvSpPr/>
          <p:nvPr/>
        </p:nvSpPr>
        <p:spPr>
          <a:xfrm>
            <a:off x="533400" y="2781813"/>
            <a:ext cx="11005856" cy="1200329"/>
          </a:xfrm>
          <a:prstGeom prst="rect">
            <a:avLst/>
          </a:prstGeom>
        </p:spPr>
        <p:txBody>
          <a:bodyPr wrap="square">
            <a:spAutoFit/>
          </a:bodyPr>
          <a:lstStyle/>
          <a:p>
            <a:r>
              <a:rPr lang="en-IN" sz="2400" dirty="0"/>
              <a:t>Mounting </a:t>
            </a:r>
            <a:r>
              <a:rPr lang="en-IN" sz="2400" dirty="0" smtClean="0"/>
              <a:t> </a:t>
            </a:r>
            <a:r>
              <a:rPr lang="en-IN" sz="2400" dirty="0" err="1"/>
              <a:t>Vue</a:t>
            </a:r>
            <a:r>
              <a:rPr lang="en-IN" sz="2400" dirty="0"/>
              <a:t> app has changed slightly, and in ways that improve the possibilities of what can be done: moving from a single global instance to declaring an instance and mounting it.</a:t>
            </a:r>
          </a:p>
        </p:txBody>
      </p:sp>
      <p:sp>
        <p:nvSpPr>
          <p:cNvPr id="6"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11804788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Global Mounting</a:t>
            </a:r>
            <a:endParaRPr lang="en-IN" sz="4000" b="1" dirty="0">
              <a:solidFill>
                <a:schemeClr val="bg2">
                  <a:lumMod val="10000"/>
                </a:schemeClr>
              </a:solidFill>
            </a:endParaRPr>
          </a:p>
        </p:txBody>
      </p:sp>
      <p:pic>
        <p:nvPicPr>
          <p:cNvPr id="5" name="Picture 4"/>
          <p:cNvPicPr>
            <a:picLocks noChangeAspect="1"/>
          </p:cNvPicPr>
          <p:nvPr/>
        </p:nvPicPr>
        <p:blipFill>
          <a:blip r:embed="rId2"/>
          <a:stretch>
            <a:fillRect/>
          </a:stretch>
        </p:blipFill>
        <p:spPr>
          <a:xfrm>
            <a:off x="11539256" y="0"/>
            <a:ext cx="652744" cy="754781"/>
          </a:xfrm>
          <a:prstGeom prst="rect">
            <a:avLst/>
          </a:prstGeom>
        </p:spPr>
      </p:pic>
      <p:sp>
        <p:nvSpPr>
          <p:cNvPr id="4" name="Rectangle 3"/>
          <p:cNvSpPr/>
          <p:nvPr/>
        </p:nvSpPr>
        <p:spPr>
          <a:xfrm>
            <a:off x="629651" y="523886"/>
            <a:ext cx="10102517" cy="461665"/>
          </a:xfrm>
          <a:prstGeom prst="rect">
            <a:avLst/>
          </a:prstGeom>
        </p:spPr>
        <p:txBody>
          <a:bodyPr wrap="square">
            <a:spAutoFit/>
          </a:bodyPr>
          <a:lstStyle/>
          <a:p>
            <a:pPr lvl="0"/>
            <a:r>
              <a:rPr lang="en-IN" sz="2400" dirty="0">
                <a:solidFill>
                  <a:prstClr val="black"/>
                </a:solidFill>
              </a:rPr>
              <a:t>	</a:t>
            </a:r>
          </a:p>
        </p:txBody>
      </p:sp>
      <p:sp>
        <p:nvSpPr>
          <p:cNvPr id="6" name="Rectangle 5"/>
          <p:cNvSpPr/>
          <p:nvPr/>
        </p:nvSpPr>
        <p:spPr>
          <a:xfrm>
            <a:off x="2759243" y="1133486"/>
            <a:ext cx="6096000" cy="5262979"/>
          </a:xfrm>
          <a:prstGeom prst="rect">
            <a:avLst/>
          </a:prstGeom>
        </p:spPr>
        <p:txBody>
          <a:bodyPr>
            <a:spAutoFit/>
          </a:bodyPr>
          <a:lstStyle/>
          <a:p>
            <a:r>
              <a:rPr lang="en-IN" sz="2400" b="1" dirty="0" smtClean="0"/>
              <a:t>Old way in </a:t>
            </a:r>
            <a:r>
              <a:rPr lang="en-IN" sz="2400" b="1" dirty="0" err="1" smtClean="0"/>
              <a:t>Vue</a:t>
            </a:r>
            <a:r>
              <a:rPr lang="en-IN" sz="2400" b="1" dirty="0" smtClean="0"/>
              <a:t> 2.0:</a:t>
            </a:r>
          </a:p>
          <a:p>
            <a:endParaRPr lang="en-IN" sz="2400" dirty="0" smtClean="0"/>
          </a:p>
          <a:p>
            <a:r>
              <a:rPr lang="en-IN" sz="2400" dirty="0" smtClean="0"/>
              <a:t>import </a:t>
            </a:r>
            <a:r>
              <a:rPr lang="en-IN" sz="2400" dirty="0" err="1"/>
              <a:t>Vue</a:t>
            </a:r>
            <a:r>
              <a:rPr lang="en-IN" sz="2400" dirty="0"/>
              <a:t> from '</a:t>
            </a:r>
            <a:r>
              <a:rPr lang="en-IN" sz="2400" dirty="0" err="1"/>
              <a:t>vue</a:t>
            </a:r>
            <a:r>
              <a:rPr lang="en-IN" sz="2400" dirty="0"/>
              <a:t>'</a:t>
            </a:r>
          </a:p>
          <a:p>
            <a:r>
              <a:rPr lang="en-IN" sz="2400" dirty="0"/>
              <a:t>import App from './</a:t>
            </a:r>
            <a:r>
              <a:rPr lang="en-IN" sz="2400" dirty="0" err="1"/>
              <a:t>App.vue</a:t>
            </a:r>
            <a:r>
              <a:rPr lang="en-IN" sz="2400" dirty="0"/>
              <a:t>'</a:t>
            </a:r>
          </a:p>
          <a:p>
            <a:endParaRPr lang="en-IN" sz="2400" dirty="0"/>
          </a:p>
          <a:p>
            <a:r>
              <a:rPr lang="en-IN" sz="2400" dirty="0" err="1"/>
              <a:t>Vue.config.ignoredElements</a:t>
            </a:r>
            <a:r>
              <a:rPr lang="en-IN" sz="2400" dirty="0"/>
              <a:t> = [/^app-/]</a:t>
            </a:r>
          </a:p>
          <a:p>
            <a:r>
              <a:rPr lang="en-IN" sz="2400" dirty="0" err="1"/>
              <a:t>Vue.use</a:t>
            </a:r>
            <a:r>
              <a:rPr lang="en-IN" sz="2400" dirty="0"/>
              <a:t>(/* ... */)</a:t>
            </a:r>
          </a:p>
          <a:p>
            <a:r>
              <a:rPr lang="en-IN" sz="2400" dirty="0" err="1"/>
              <a:t>Vue.mixin</a:t>
            </a:r>
            <a:r>
              <a:rPr lang="en-IN" sz="2400" dirty="0"/>
              <a:t>(/* ... */)</a:t>
            </a:r>
          </a:p>
          <a:p>
            <a:r>
              <a:rPr lang="en-IN" sz="2400" dirty="0" err="1"/>
              <a:t>Vue.component</a:t>
            </a:r>
            <a:r>
              <a:rPr lang="en-IN" sz="2400" dirty="0"/>
              <a:t>(/* ... */)</a:t>
            </a:r>
          </a:p>
          <a:p>
            <a:r>
              <a:rPr lang="en-IN" sz="2400" dirty="0" err="1"/>
              <a:t>Vue.directive</a:t>
            </a:r>
            <a:r>
              <a:rPr lang="en-IN" sz="2400" dirty="0"/>
              <a:t>(/* ... */)</a:t>
            </a:r>
          </a:p>
          <a:p>
            <a:endParaRPr lang="en-IN" sz="2400" dirty="0"/>
          </a:p>
          <a:p>
            <a:r>
              <a:rPr lang="en-IN" sz="2400" dirty="0"/>
              <a:t>new </a:t>
            </a:r>
            <a:r>
              <a:rPr lang="en-IN" sz="2400" dirty="0" err="1"/>
              <a:t>Vue</a:t>
            </a:r>
            <a:r>
              <a:rPr lang="en-IN" sz="2400" dirty="0"/>
              <a:t>({</a:t>
            </a:r>
          </a:p>
          <a:p>
            <a:r>
              <a:rPr lang="en-IN" sz="2400" dirty="0"/>
              <a:t>  render: h =&gt; h(App)</a:t>
            </a:r>
          </a:p>
          <a:p>
            <a:r>
              <a:rPr lang="en-IN" sz="2400" dirty="0"/>
              <a:t>}).$mount('#app')</a:t>
            </a:r>
          </a:p>
        </p:txBody>
      </p:sp>
      <p:sp>
        <p:nvSpPr>
          <p:cNvPr id="7"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24043432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Global Mounting</a:t>
            </a:r>
            <a:endParaRPr lang="en-IN" sz="4000" b="1" dirty="0">
              <a:solidFill>
                <a:schemeClr val="bg2">
                  <a:lumMod val="10000"/>
                </a:schemeClr>
              </a:solidFill>
            </a:endParaRPr>
          </a:p>
        </p:txBody>
      </p:sp>
      <p:pic>
        <p:nvPicPr>
          <p:cNvPr id="5" name="Picture 4"/>
          <p:cNvPicPr>
            <a:picLocks noChangeAspect="1"/>
          </p:cNvPicPr>
          <p:nvPr/>
        </p:nvPicPr>
        <p:blipFill>
          <a:blip r:embed="rId2"/>
          <a:stretch>
            <a:fillRect/>
          </a:stretch>
        </p:blipFill>
        <p:spPr>
          <a:xfrm>
            <a:off x="11539256" y="0"/>
            <a:ext cx="652744" cy="754781"/>
          </a:xfrm>
          <a:prstGeom prst="rect">
            <a:avLst/>
          </a:prstGeom>
        </p:spPr>
      </p:pic>
      <p:sp>
        <p:nvSpPr>
          <p:cNvPr id="4" name="Rectangle 3"/>
          <p:cNvSpPr/>
          <p:nvPr/>
        </p:nvSpPr>
        <p:spPr>
          <a:xfrm>
            <a:off x="629651" y="523886"/>
            <a:ext cx="10102517" cy="461665"/>
          </a:xfrm>
          <a:prstGeom prst="rect">
            <a:avLst/>
          </a:prstGeom>
        </p:spPr>
        <p:txBody>
          <a:bodyPr wrap="square">
            <a:spAutoFit/>
          </a:bodyPr>
          <a:lstStyle/>
          <a:p>
            <a:pPr lvl="0"/>
            <a:r>
              <a:rPr lang="en-IN" sz="2400" dirty="0">
                <a:solidFill>
                  <a:prstClr val="black"/>
                </a:solidFill>
              </a:rPr>
              <a:t>	</a:t>
            </a:r>
          </a:p>
        </p:txBody>
      </p:sp>
      <p:sp>
        <p:nvSpPr>
          <p:cNvPr id="6" name="Rectangle 5"/>
          <p:cNvSpPr/>
          <p:nvPr/>
        </p:nvSpPr>
        <p:spPr>
          <a:xfrm>
            <a:off x="2759243" y="1133486"/>
            <a:ext cx="6096000" cy="5262979"/>
          </a:xfrm>
          <a:prstGeom prst="rect">
            <a:avLst/>
          </a:prstGeom>
        </p:spPr>
        <p:txBody>
          <a:bodyPr>
            <a:spAutoFit/>
          </a:bodyPr>
          <a:lstStyle/>
          <a:p>
            <a:r>
              <a:rPr lang="en-IN" sz="2400" b="1" dirty="0" smtClean="0"/>
              <a:t>New way in </a:t>
            </a:r>
            <a:r>
              <a:rPr lang="en-IN" sz="2400" b="1" dirty="0" err="1" smtClean="0"/>
              <a:t>Vue</a:t>
            </a:r>
            <a:r>
              <a:rPr lang="en-IN" sz="2400" b="1" dirty="0" smtClean="0"/>
              <a:t> 3.0:</a:t>
            </a:r>
          </a:p>
          <a:p>
            <a:endParaRPr lang="en-IN" sz="2400" b="1" dirty="0" smtClean="0"/>
          </a:p>
          <a:p>
            <a:r>
              <a:rPr lang="en-IN" sz="2400" dirty="0"/>
              <a:t>import { </a:t>
            </a:r>
            <a:r>
              <a:rPr lang="en-IN" sz="2400" dirty="0" err="1"/>
              <a:t>createApp</a:t>
            </a:r>
            <a:r>
              <a:rPr lang="en-IN" sz="2400" dirty="0"/>
              <a:t> } from '</a:t>
            </a:r>
            <a:r>
              <a:rPr lang="en-IN" sz="2400" dirty="0" err="1"/>
              <a:t>vue</a:t>
            </a:r>
            <a:r>
              <a:rPr lang="en-IN" sz="2400" dirty="0"/>
              <a:t>'</a:t>
            </a:r>
          </a:p>
          <a:p>
            <a:r>
              <a:rPr lang="en-IN" sz="2400" dirty="0"/>
              <a:t>import App from './</a:t>
            </a:r>
            <a:r>
              <a:rPr lang="en-IN" sz="2400" dirty="0" err="1"/>
              <a:t>App.vue</a:t>
            </a:r>
            <a:r>
              <a:rPr lang="en-IN" sz="2400" dirty="0"/>
              <a:t>'</a:t>
            </a:r>
          </a:p>
          <a:p>
            <a:endParaRPr lang="en-IN" sz="2400" dirty="0"/>
          </a:p>
          <a:p>
            <a:r>
              <a:rPr lang="en-IN" sz="2400" dirty="0" err="1"/>
              <a:t>const</a:t>
            </a:r>
            <a:r>
              <a:rPr lang="en-IN" sz="2400" dirty="0"/>
              <a:t> app = </a:t>
            </a:r>
            <a:r>
              <a:rPr lang="en-IN" sz="2400" dirty="0" err="1"/>
              <a:t>createApp</a:t>
            </a:r>
            <a:r>
              <a:rPr lang="en-IN" sz="2400" dirty="0"/>
              <a:t>(App)</a:t>
            </a:r>
          </a:p>
          <a:p>
            <a:endParaRPr lang="en-IN" sz="2400" dirty="0"/>
          </a:p>
          <a:p>
            <a:r>
              <a:rPr lang="en-IN" sz="2400" dirty="0" err="1"/>
              <a:t>app.config.ignoredElements</a:t>
            </a:r>
            <a:r>
              <a:rPr lang="en-IN" sz="2400" dirty="0"/>
              <a:t> = [/^app-/]</a:t>
            </a:r>
          </a:p>
          <a:p>
            <a:r>
              <a:rPr lang="en-IN" sz="2400" dirty="0" err="1"/>
              <a:t>app.use</a:t>
            </a:r>
            <a:r>
              <a:rPr lang="en-IN" sz="2400" dirty="0"/>
              <a:t>(/* ... */)</a:t>
            </a:r>
          </a:p>
          <a:p>
            <a:r>
              <a:rPr lang="en-IN" sz="2400" dirty="0" err="1"/>
              <a:t>app.mixin</a:t>
            </a:r>
            <a:r>
              <a:rPr lang="en-IN" sz="2400" dirty="0"/>
              <a:t>(/* ... */)</a:t>
            </a:r>
          </a:p>
          <a:p>
            <a:r>
              <a:rPr lang="en-IN" sz="2400" dirty="0" err="1"/>
              <a:t>app.component</a:t>
            </a:r>
            <a:r>
              <a:rPr lang="en-IN" sz="2400" dirty="0"/>
              <a:t>(/* ... */)</a:t>
            </a:r>
          </a:p>
          <a:p>
            <a:r>
              <a:rPr lang="en-IN" sz="2400" dirty="0" err="1"/>
              <a:t>app.directive</a:t>
            </a:r>
            <a:r>
              <a:rPr lang="en-IN" sz="2400" dirty="0"/>
              <a:t>(/* ... */)</a:t>
            </a:r>
          </a:p>
          <a:p>
            <a:endParaRPr lang="en-IN" sz="2400" dirty="0"/>
          </a:p>
          <a:p>
            <a:r>
              <a:rPr lang="en-IN" sz="2400" b="1" dirty="0" err="1"/>
              <a:t>app.mount</a:t>
            </a:r>
            <a:r>
              <a:rPr lang="en-IN" sz="2400" b="1" dirty="0"/>
              <a:t>('#app')</a:t>
            </a:r>
            <a:endParaRPr lang="en-IN" sz="2400" b="1" dirty="0" smtClean="0"/>
          </a:p>
        </p:txBody>
      </p:sp>
      <p:sp>
        <p:nvSpPr>
          <p:cNvPr id="7"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42218617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VUE JS - Topics</a:t>
            </a:r>
            <a:endParaRPr lang="en-IN" sz="4000" b="1" dirty="0">
              <a:solidFill>
                <a:schemeClr val="bg2">
                  <a:lumMod val="10000"/>
                </a:schemeClr>
              </a:solidFill>
            </a:endParaRPr>
          </a:p>
        </p:txBody>
      </p:sp>
      <p:pic>
        <p:nvPicPr>
          <p:cNvPr id="5" name="Picture 4"/>
          <p:cNvPicPr>
            <a:picLocks noChangeAspect="1"/>
          </p:cNvPicPr>
          <p:nvPr/>
        </p:nvPicPr>
        <p:blipFill>
          <a:blip r:embed="rId2"/>
          <a:stretch>
            <a:fillRect/>
          </a:stretch>
        </p:blipFill>
        <p:spPr>
          <a:xfrm>
            <a:off x="11539256" y="0"/>
            <a:ext cx="652744" cy="754781"/>
          </a:xfrm>
          <a:prstGeom prst="rect">
            <a:avLst/>
          </a:prstGeom>
        </p:spPr>
      </p:pic>
      <p:sp>
        <p:nvSpPr>
          <p:cNvPr id="3" name="Rectangle 2"/>
          <p:cNvSpPr/>
          <p:nvPr/>
        </p:nvSpPr>
        <p:spPr>
          <a:xfrm>
            <a:off x="108643" y="754781"/>
            <a:ext cx="6509442" cy="5711281"/>
          </a:xfrm>
          <a:prstGeom prst="rect">
            <a:avLst/>
          </a:prstGeom>
          <a:solidFill>
            <a:schemeClr val="accent4">
              <a:lumMod val="40000"/>
              <a:lumOff val="60000"/>
            </a:schemeClr>
          </a:solidFill>
        </p:spPr>
        <p:txBody>
          <a:bodyPr wrap="square">
            <a:spAutoFit/>
          </a:bodyPr>
          <a:lstStyle/>
          <a:p>
            <a:endParaRPr lang="en-IN" sz="2400" dirty="0"/>
          </a:p>
          <a:p>
            <a:r>
              <a:rPr lang="en-IN" sz="2400" dirty="0"/>
              <a:t>	</a:t>
            </a:r>
            <a:r>
              <a:rPr lang="en-IN" sz="2200" dirty="0"/>
              <a:t>The </a:t>
            </a:r>
            <a:r>
              <a:rPr lang="en-IN" sz="2200" dirty="0" err="1"/>
              <a:t>Vue</a:t>
            </a:r>
            <a:r>
              <a:rPr lang="en-IN" sz="2200" dirty="0"/>
              <a:t> Instance</a:t>
            </a:r>
          </a:p>
          <a:p>
            <a:r>
              <a:rPr lang="en-IN" sz="2200" dirty="0"/>
              <a:t>	Template Syntax</a:t>
            </a:r>
          </a:p>
          <a:p>
            <a:r>
              <a:rPr lang="en-IN" sz="2200" dirty="0"/>
              <a:t>	Computed Properties </a:t>
            </a:r>
            <a:r>
              <a:rPr lang="en-IN" sz="2200" dirty="0" smtClean="0"/>
              <a:t>vs Watchers vs methods</a:t>
            </a:r>
            <a:endParaRPr lang="en-IN" sz="2200" dirty="0"/>
          </a:p>
          <a:p>
            <a:r>
              <a:rPr lang="en-IN" sz="2200" dirty="0"/>
              <a:t>	Class and Style Bindings</a:t>
            </a:r>
          </a:p>
          <a:p>
            <a:r>
              <a:rPr lang="en-IN" sz="2200" dirty="0"/>
              <a:t>	Conditional Rendering</a:t>
            </a:r>
          </a:p>
          <a:p>
            <a:r>
              <a:rPr lang="en-IN" sz="2200" dirty="0"/>
              <a:t>	List Rendering</a:t>
            </a:r>
          </a:p>
          <a:p>
            <a:r>
              <a:rPr lang="en-IN" sz="2200" dirty="0"/>
              <a:t>	Event </a:t>
            </a:r>
            <a:r>
              <a:rPr lang="en-IN" sz="2200" dirty="0" smtClean="0"/>
              <a:t>Handling and custom events</a:t>
            </a:r>
            <a:endParaRPr lang="en-IN" sz="2200" dirty="0"/>
          </a:p>
          <a:p>
            <a:r>
              <a:rPr lang="en-IN" sz="2200" dirty="0"/>
              <a:t>	Form Input Bindings</a:t>
            </a:r>
          </a:p>
          <a:p>
            <a:endParaRPr lang="en-IN" sz="2200" dirty="0"/>
          </a:p>
          <a:p>
            <a:r>
              <a:rPr lang="en-IN" sz="2200" dirty="0"/>
              <a:t>	Components in </a:t>
            </a:r>
            <a:r>
              <a:rPr lang="en-IN" sz="2200" dirty="0" err="1"/>
              <a:t>vue</a:t>
            </a:r>
            <a:endParaRPr lang="en-IN" sz="2200" dirty="0"/>
          </a:p>
          <a:p>
            <a:r>
              <a:rPr lang="en-IN" sz="2200" dirty="0"/>
              <a:t>	Component Registration</a:t>
            </a:r>
          </a:p>
          <a:p>
            <a:r>
              <a:rPr lang="en-IN" sz="2200" dirty="0"/>
              <a:t>	</a:t>
            </a:r>
            <a:r>
              <a:rPr lang="en-IN" sz="2200" dirty="0" smtClean="0"/>
              <a:t>Props and </a:t>
            </a:r>
            <a:r>
              <a:rPr lang="en-IN" sz="2200" dirty="0" err="1" smtClean="0"/>
              <a:t>proptypes</a:t>
            </a:r>
            <a:r>
              <a:rPr lang="en-IN" sz="2200" dirty="0" smtClean="0"/>
              <a:t> for validation</a:t>
            </a:r>
            <a:endParaRPr lang="en-IN" sz="2200" dirty="0"/>
          </a:p>
          <a:p>
            <a:r>
              <a:rPr lang="en-IN" sz="2200" dirty="0"/>
              <a:t>	</a:t>
            </a:r>
            <a:r>
              <a:rPr lang="en-IN" sz="2200" dirty="0" smtClean="0"/>
              <a:t>Slots and Named slots</a:t>
            </a:r>
            <a:endParaRPr lang="en-IN" sz="2200" dirty="0"/>
          </a:p>
          <a:p>
            <a:r>
              <a:rPr lang="en-IN" sz="2200" dirty="0"/>
              <a:t>	Dynamic &amp; </a:t>
            </a:r>
            <a:r>
              <a:rPr lang="en-IN" sz="2200" dirty="0" err="1"/>
              <a:t>Async</a:t>
            </a:r>
            <a:r>
              <a:rPr lang="en-IN" sz="2200" dirty="0"/>
              <a:t> Components</a:t>
            </a:r>
          </a:p>
          <a:p>
            <a:r>
              <a:rPr lang="en-IN" sz="2400" dirty="0"/>
              <a:t>	</a:t>
            </a:r>
          </a:p>
        </p:txBody>
      </p:sp>
      <p:sp>
        <p:nvSpPr>
          <p:cNvPr id="6"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
        <p:nvSpPr>
          <p:cNvPr id="7" name="Rectangle 6"/>
          <p:cNvSpPr/>
          <p:nvPr/>
        </p:nvSpPr>
        <p:spPr>
          <a:xfrm>
            <a:off x="7112900" y="691590"/>
            <a:ext cx="5026457" cy="5632311"/>
          </a:xfrm>
          <a:prstGeom prst="rect">
            <a:avLst/>
          </a:prstGeom>
          <a:solidFill>
            <a:schemeClr val="accent3">
              <a:lumMod val="20000"/>
              <a:lumOff val="80000"/>
            </a:schemeClr>
          </a:solidFill>
        </p:spPr>
        <p:txBody>
          <a:bodyPr wrap="square">
            <a:spAutoFit/>
          </a:bodyPr>
          <a:lstStyle/>
          <a:p>
            <a:r>
              <a:rPr lang="en-IN" sz="2400" dirty="0"/>
              <a:t>	</a:t>
            </a:r>
            <a:endParaRPr lang="en-IN" sz="2400" dirty="0" smtClean="0"/>
          </a:p>
          <a:p>
            <a:r>
              <a:rPr lang="en-IN" sz="2400" dirty="0"/>
              <a:t> </a:t>
            </a:r>
            <a:r>
              <a:rPr lang="en-IN" sz="2400" dirty="0" smtClean="0"/>
              <a:t>	Enter/Leave </a:t>
            </a:r>
            <a:r>
              <a:rPr lang="en-IN" sz="2400" dirty="0"/>
              <a:t>&amp; List Transitions</a:t>
            </a:r>
          </a:p>
          <a:p>
            <a:r>
              <a:rPr lang="en-IN" sz="2400" dirty="0"/>
              <a:t>	State </a:t>
            </a:r>
            <a:r>
              <a:rPr lang="en-IN" sz="2400" dirty="0" smtClean="0"/>
              <a:t>Transitions</a:t>
            </a:r>
            <a:endParaRPr lang="en-IN" sz="2400" dirty="0"/>
          </a:p>
          <a:p>
            <a:r>
              <a:rPr lang="en-IN" sz="2400" dirty="0"/>
              <a:t>	Reusability &amp; Composition</a:t>
            </a:r>
          </a:p>
          <a:p>
            <a:r>
              <a:rPr lang="en-IN" sz="2400" dirty="0"/>
              <a:t>	</a:t>
            </a:r>
            <a:r>
              <a:rPr lang="en-IN" sz="2400" dirty="0" err="1"/>
              <a:t>Mixins</a:t>
            </a:r>
            <a:endParaRPr lang="en-IN" sz="2400" dirty="0"/>
          </a:p>
          <a:p>
            <a:r>
              <a:rPr lang="en-IN" sz="2400" dirty="0"/>
              <a:t>	Custom Directives</a:t>
            </a:r>
          </a:p>
          <a:p>
            <a:r>
              <a:rPr lang="en-IN" sz="2400" dirty="0"/>
              <a:t>	Render Functions &amp; JSX</a:t>
            </a:r>
          </a:p>
          <a:p>
            <a:r>
              <a:rPr lang="en-IN" sz="2400" dirty="0"/>
              <a:t>	Plugins</a:t>
            </a:r>
          </a:p>
          <a:p>
            <a:r>
              <a:rPr lang="en-IN" sz="2400" dirty="0"/>
              <a:t>	</a:t>
            </a:r>
            <a:r>
              <a:rPr lang="en-IN" sz="2400" dirty="0" smtClean="0"/>
              <a:t>Filters</a:t>
            </a:r>
          </a:p>
          <a:p>
            <a:r>
              <a:rPr lang="en-IN" sz="2400" dirty="0"/>
              <a:t>	</a:t>
            </a:r>
            <a:r>
              <a:rPr lang="en-IN" sz="2400" dirty="0" smtClean="0"/>
              <a:t>Portals</a:t>
            </a:r>
          </a:p>
          <a:p>
            <a:r>
              <a:rPr lang="en-IN" sz="2400" dirty="0"/>
              <a:t>	</a:t>
            </a:r>
            <a:r>
              <a:rPr lang="en-IN" sz="2400" dirty="0" smtClean="0"/>
              <a:t>Fragments</a:t>
            </a:r>
          </a:p>
          <a:p>
            <a:r>
              <a:rPr lang="en-IN" sz="2400" dirty="0"/>
              <a:t>	</a:t>
            </a:r>
            <a:r>
              <a:rPr lang="en-IN" sz="2400" dirty="0" smtClean="0"/>
              <a:t>Global Mounting</a:t>
            </a:r>
          </a:p>
          <a:p>
            <a:r>
              <a:rPr lang="en-IN" sz="2400" dirty="0"/>
              <a:t>	</a:t>
            </a:r>
            <a:r>
              <a:rPr lang="en-IN" sz="2400" dirty="0" smtClean="0"/>
              <a:t>Suspense</a:t>
            </a:r>
            <a:endParaRPr lang="en-IN" sz="2400" dirty="0"/>
          </a:p>
          <a:p>
            <a:endParaRPr lang="en-IN" sz="2400" dirty="0"/>
          </a:p>
          <a:p>
            <a:r>
              <a:rPr lang="en-IN" sz="2400" dirty="0"/>
              <a:t>	</a:t>
            </a:r>
          </a:p>
        </p:txBody>
      </p:sp>
    </p:spTree>
    <p:extLst>
      <p:ext uri="{BB962C8B-B14F-4D97-AF65-F5344CB8AC3E}">
        <p14:creationId xmlns:p14="http://schemas.microsoft.com/office/powerpoint/2010/main" val="30820806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Multiple v-models</a:t>
            </a:r>
            <a:endParaRPr lang="en-IN" sz="4000" b="1" dirty="0">
              <a:solidFill>
                <a:schemeClr val="bg2">
                  <a:lumMod val="10000"/>
                </a:schemeClr>
              </a:solidFill>
            </a:endParaRPr>
          </a:p>
        </p:txBody>
      </p:sp>
      <p:pic>
        <p:nvPicPr>
          <p:cNvPr id="5" name="Picture 4"/>
          <p:cNvPicPr>
            <a:picLocks noChangeAspect="1"/>
          </p:cNvPicPr>
          <p:nvPr/>
        </p:nvPicPr>
        <p:blipFill>
          <a:blip r:embed="rId2"/>
          <a:stretch>
            <a:fillRect/>
          </a:stretch>
        </p:blipFill>
        <p:spPr>
          <a:xfrm>
            <a:off x="11539256" y="0"/>
            <a:ext cx="652744" cy="754781"/>
          </a:xfrm>
          <a:prstGeom prst="rect">
            <a:avLst/>
          </a:prstGeom>
        </p:spPr>
      </p:pic>
      <p:sp>
        <p:nvSpPr>
          <p:cNvPr id="4" name="Rectangle 3"/>
          <p:cNvSpPr/>
          <p:nvPr/>
        </p:nvSpPr>
        <p:spPr>
          <a:xfrm>
            <a:off x="629651" y="523886"/>
            <a:ext cx="10102517" cy="461665"/>
          </a:xfrm>
          <a:prstGeom prst="rect">
            <a:avLst/>
          </a:prstGeom>
        </p:spPr>
        <p:txBody>
          <a:bodyPr wrap="square">
            <a:spAutoFit/>
          </a:bodyPr>
          <a:lstStyle/>
          <a:p>
            <a:pPr lvl="0"/>
            <a:r>
              <a:rPr lang="en-IN" sz="2400" dirty="0">
                <a:solidFill>
                  <a:prstClr val="black"/>
                </a:solidFill>
              </a:rPr>
              <a:t>	</a:t>
            </a:r>
          </a:p>
        </p:txBody>
      </p:sp>
      <p:sp>
        <p:nvSpPr>
          <p:cNvPr id="3" name="Rectangle 2"/>
          <p:cNvSpPr/>
          <p:nvPr/>
        </p:nvSpPr>
        <p:spPr>
          <a:xfrm>
            <a:off x="2145631" y="2155068"/>
            <a:ext cx="6096000" cy="1569660"/>
          </a:xfrm>
          <a:prstGeom prst="rect">
            <a:avLst/>
          </a:prstGeom>
        </p:spPr>
        <p:txBody>
          <a:bodyPr>
            <a:spAutoFit/>
          </a:bodyPr>
          <a:lstStyle/>
          <a:p>
            <a:r>
              <a:rPr lang="en-IN" sz="2400" dirty="0"/>
              <a:t>&lt;</a:t>
            </a:r>
            <a:r>
              <a:rPr lang="en-IN" sz="2400" dirty="0" err="1"/>
              <a:t>NameComponent</a:t>
            </a:r>
            <a:endParaRPr lang="en-IN" sz="2400" dirty="0"/>
          </a:p>
          <a:p>
            <a:r>
              <a:rPr lang="en-IN" sz="2400" dirty="0"/>
              <a:t>  </a:t>
            </a:r>
            <a:r>
              <a:rPr lang="en-IN" sz="2400" dirty="0" smtClean="0"/>
              <a:t>	</a:t>
            </a:r>
            <a:r>
              <a:rPr lang="en-IN" sz="2400" dirty="0" err="1" smtClean="0"/>
              <a:t>v-model:fornames</a:t>
            </a:r>
            <a:r>
              <a:rPr lang="en-IN" sz="2400" dirty="0"/>
              <a:t>="</a:t>
            </a:r>
            <a:r>
              <a:rPr lang="en-IN" sz="2400" dirty="0" err="1"/>
              <a:t>forname</a:t>
            </a:r>
            <a:r>
              <a:rPr lang="en-IN" sz="2400" dirty="0"/>
              <a:t>"</a:t>
            </a:r>
          </a:p>
          <a:p>
            <a:r>
              <a:rPr lang="en-IN" sz="2400" dirty="0"/>
              <a:t> </a:t>
            </a:r>
            <a:r>
              <a:rPr lang="en-IN" sz="2400" dirty="0" smtClean="0"/>
              <a:t>	 </a:t>
            </a:r>
            <a:r>
              <a:rPr lang="en-IN" sz="2400" dirty="0" err="1"/>
              <a:t>v-model:surname</a:t>
            </a:r>
            <a:r>
              <a:rPr lang="en-IN" sz="2400" dirty="0"/>
              <a:t>="surname"</a:t>
            </a:r>
          </a:p>
          <a:p>
            <a:r>
              <a:rPr lang="en-IN" sz="2400" dirty="0"/>
              <a:t>/&gt;</a:t>
            </a:r>
          </a:p>
        </p:txBody>
      </p:sp>
      <p:sp>
        <p:nvSpPr>
          <p:cNvPr id="7"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3925677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VUE JS</a:t>
            </a:r>
            <a:endParaRPr lang="en-IN" sz="4000" b="1" dirty="0">
              <a:solidFill>
                <a:schemeClr val="bg2">
                  <a:lumMod val="10000"/>
                </a:schemeClr>
              </a:solidFill>
            </a:endParaRPr>
          </a:p>
        </p:txBody>
      </p:sp>
      <p:pic>
        <p:nvPicPr>
          <p:cNvPr id="7" name="Picture 6"/>
          <p:cNvPicPr>
            <a:picLocks noChangeAspect="1"/>
          </p:cNvPicPr>
          <p:nvPr/>
        </p:nvPicPr>
        <p:blipFill>
          <a:blip r:embed="rId2"/>
          <a:stretch>
            <a:fillRect/>
          </a:stretch>
        </p:blipFill>
        <p:spPr>
          <a:xfrm>
            <a:off x="11539256" y="0"/>
            <a:ext cx="652744" cy="754781"/>
          </a:xfrm>
          <a:prstGeom prst="rect">
            <a:avLst/>
          </a:prstGeom>
        </p:spPr>
      </p:pic>
      <p:pic>
        <p:nvPicPr>
          <p:cNvPr id="3" name="Picture 2"/>
          <p:cNvPicPr>
            <a:picLocks noChangeAspect="1"/>
          </p:cNvPicPr>
          <p:nvPr/>
        </p:nvPicPr>
        <p:blipFill>
          <a:blip r:embed="rId3"/>
          <a:stretch>
            <a:fillRect/>
          </a:stretch>
        </p:blipFill>
        <p:spPr>
          <a:xfrm>
            <a:off x="295875" y="609600"/>
            <a:ext cx="11243381" cy="5967955"/>
          </a:xfrm>
          <a:prstGeom prst="rect">
            <a:avLst/>
          </a:prstGeom>
        </p:spPr>
      </p:pic>
      <p:sp>
        <p:nvSpPr>
          <p:cNvPr id="5"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15594217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VUE JS</a:t>
            </a:r>
            <a:endParaRPr lang="en-IN" sz="4000" b="1" dirty="0">
              <a:solidFill>
                <a:schemeClr val="bg2">
                  <a:lumMod val="10000"/>
                </a:schemeClr>
              </a:solidFill>
            </a:endParaRPr>
          </a:p>
        </p:txBody>
      </p:sp>
      <p:pic>
        <p:nvPicPr>
          <p:cNvPr id="7" name="Picture 6"/>
          <p:cNvPicPr>
            <a:picLocks noChangeAspect="1"/>
          </p:cNvPicPr>
          <p:nvPr/>
        </p:nvPicPr>
        <p:blipFill>
          <a:blip r:embed="rId2"/>
          <a:stretch>
            <a:fillRect/>
          </a:stretch>
        </p:blipFill>
        <p:spPr>
          <a:xfrm>
            <a:off x="11539256" y="0"/>
            <a:ext cx="652744" cy="754781"/>
          </a:xfrm>
          <a:prstGeom prst="rect">
            <a:avLst/>
          </a:prstGeom>
        </p:spPr>
      </p:pic>
      <p:pic>
        <p:nvPicPr>
          <p:cNvPr id="4" name="Picture 3"/>
          <p:cNvPicPr>
            <a:picLocks noChangeAspect="1"/>
          </p:cNvPicPr>
          <p:nvPr/>
        </p:nvPicPr>
        <p:blipFill>
          <a:blip r:embed="rId3"/>
          <a:stretch>
            <a:fillRect/>
          </a:stretch>
        </p:blipFill>
        <p:spPr>
          <a:xfrm>
            <a:off x="502671" y="1020603"/>
            <a:ext cx="11036585" cy="5662500"/>
          </a:xfrm>
          <a:prstGeom prst="rect">
            <a:avLst/>
          </a:prstGeom>
        </p:spPr>
      </p:pic>
      <p:sp>
        <p:nvSpPr>
          <p:cNvPr id="5"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5486852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VUE JS</a:t>
            </a:r>
            <a:endParaRPr lang="en-IN" sz="4000" b="1" dirty="0">
              <a:solidFill>
                <a:schemeClr val="bg2">
                  <a:lumMod val="10000"/>
                </a:schemeClr>
              </a:solidFill>
            </a:endParaRPr>
          </a:p>
        </p:txBody>
      </p:sp>
      <p:pic>
        <p:nvPicPr>
          <p:cNvPr id="7" name="Picture 6"/>
          <p:cNvPicPr>
            <a:picLocks noChangeAspect="1"/>
          </p:cNvPicPr>
          <p:nvPr/>
        </p:nvPicPr>
        <p:blipFill>
          <a:blip r:embed="rId2"/>
          <a:stretch>
            <a:fillRect/>
          </a:stretch>
        </p:blipFill>
        <p:spPr>
          <a:xfrm>
            <a:off x="11539256" y="0"/>
            <a:ext cx="652744" cy="754781"/>
          </a:xfrm>
          <a:prstGeom prst="rect">
            <a:avLst/>
          </a:prstGeom>
        </p:spPr>
      </p:pic>
      <p:pic>
        <p:nvPicPr>
          <p:cNvPr id="3" name="Picture 2"/>
          <p:cNvPicPr>
            <a:picLocks noChangeAspect="1"/>
          </p:cNvPicPr>
          <p:nvPr/>
        </p:nvPicPr>
        <p:blipFill>
          <a:blip r:embed="rId3"/>
          <a:stretch>
            <a:fillRect/>
          </a:stretch>
        </p:blipFill>
        <p:spPr>
          <a:xfrm>
            <a:off x="293833" y="754780"/>
            <a:ext cx="11247331" cy="5535183"/>
          </a:xfrm>
          <a:prstGeom prst="rect">
            <a:avLst/>
          </a:prstGeom>
        </p:spPr>
      </p:pic>
    </p:spTree>
    <p:extLst>
      <p:ext uri="{BB962C8B-B14F-4D97-AF65-F5344CB8AC3E}">
        <p14:creationId xmlns:p14="http://schemas.microsoft.com/office/powerpoint/2010/main" val="42876672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VUE JS</a:t>
            </a:r>
            <a:endParaRPr lang="en-IN" sz="4000" b="1" dirty="0">
              <a:solidFill>
                <a:schemeClr val="bg2">
                  <a:lumMod val="10000"/>
                </a:schemeClr>
              </a:solidFill>
            </a:endParaRPr>
          </a:p>
        </p:txBody>
      </p:sp>
      <p:pic>
        <p:nvPicPr>
          <p:cNvPr id="7" name="Picture 6"/>
          <p:cNvPicPr>
            <a:picLocks noChangeAspect="1"/>
          </p:cNvPicPr>
          <p:nvPr/>
        </p:nvPicPr>
        <p:blipFill>
          <a:blip r:embed="rId2"/>
          <a:stretch>
            <a:fillRect/>
          </a:stretch>
        </p:blipFill>
        <p:spPr>
          <a:xfrm>
            <a:off x="11539256" y="0"/>
            <a:ext cx="652744" cy="754781"/>
          </a:xfrm>
          <a:prstGeom prst="rect">
            <a:avLst/>
          </a:prstGeom>
        </p:spPr>
      </p:pic>
      <p:pic>
        <p:nvPicPr>
          <p:cNvPr id="4" name="Picture 3"/>
          <p:cNvPicPr>
            <a:picLocks noChangeAspect="1"/>
          </p:cNvPicPr>
          <p:nvPr/>
        </p:nvPicPr>
        <p:blipFill>
          <a:blip r:embed="rId3"/>
          <a:stretch>
            <a:fillRect/>
          </a:stretch>
        </p:blipFill>
        <p:spPr>
          <a:xfrm>
            <a:off x="445021" y="877297"/>
            <a:ext cx="11120798" cy="5454230"/>
          </a:xfrm>
          <a:prstGeom prst="rect">
            <a:avLst/>
          </a:prstGeom>
        </p:spPr>
      </p:pic>
      <p:sp>
        <p:nvSpPr>
          <p:cNvPr id="5"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8255905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VUE JS</a:t>
            </a:r>
            <a:endParaRPr lang="en-IN" sz="4000" b="1" dirty="0">
              <a:solidFill>
                <a:schemeClr val="bg2">
                  <a:lumMod val="10000"/>
                </a:schemeClr>
              </a:solidFill>
            </a:endParaRPr>
          </a:p>
        </p:txBody>
      </p:sp>
      <p:pic>
        <p:nvPicPr>
          <p:cNvPr id="7" name="Picture 6"/>
          <p:cNvPicPr>
            <a:picLocks noChangeAspect="1"/>
          </p:cNvPicPr>
          <p:nvPr/>
        </p:nvPicPr>
        <p:blipFill>
          <a:blip r:embed="rId2"/>
          <a:stretch>
            <a:fillRect/>
          </a:stretch>
        </p:blipFill>
        <p:spPr>
          <a:xfrm>
            <a:off x="11539256" y="0"/>
            <a:ext cx="652744" cy="754781"/>
          </a:xfrm>
          <a:prstGeom prst="rect">
            <a:avLst/>
          </a:prstGeom>
        </p:spPr>
      </p:pic>
      <p:pic>
        <p:nvPicPr>
          <p:cNvPr id="3" name="Picture 2"/>
          <p:cNvPicPr>
            <a:picLocks noChangeAspect="1"/>
          </p:cNvPicPr>
          <p:nvPr/>
        </p:nvPicPr>
        <p:blipFill>
          <a:blip r:embed="rId3"/>
          <a:stretch>
            <a:fillRect/>
          </a:stretch>
        </p:blipFill>
        <p:spPr>
          <a:xfrm>
            <a:off x="199916" y="754780"/>
            <a:ext cx="11339339" cy="5955653"/>
          </a:xfrm>
          <a:prstGeom prst="rect">
            <a:avLst/>
          </a:prstGeom>
        </p:spPr>
      </p:pic>
      <p:sp>
        <p:nvSpPr>
          <p:cNvPr id="5"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27620861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VUE JS</a:t>
            </a:r>
            <a:endParaRPr lang="en-IN" sz="4000" b="1" dirty="0">
              <a:solidFill>
                <a:schemeClr val="bg2">
                  <a:lumMod val="10000"/>
                </a:schemeClr>
              </a:solidFill>
            </a:endParaRPr>
          </a:p>
        </p:txBody>
      </p:sp>
      <p:pic>
        <p:nvPicPr>
          <p:cNvPr id="7" name="Picture 6"/>
          <p:cNvPicPr>
            <a:picLocks noChangeAspect="1"/>
          </p:cNvPicPr>
          <p:nvPr/>
        </p:nvPicPr>
        <p:blipFill>
          <a:blip r:embed="rId2"/>
          <a:stretch>
            <a:fillRect/>
          </a:stretch>
        </p:blipFill>
        <p:spPr>
          <a:xfrm>
            <a:off x="11539256" y="0"/>
            <a:ext cx="652744" cy="754781"/>
          </a:xfrm>
          <a:prstGeom prst="rect">
            <a:avLst/>
          </a:prstGeom>
        </p:spPr>
      </p:pic>
      <p:pic>
        <p:nvPicPr>
          <p:cNvPr id="4" name="Picture 3"/>
          <p:cNvPicPr>
            <a:picLocks noChangeAspect="1"/>
          </p:cNvPicPr>
          <p:nvPr/>
        </p:nvPicPr>
        <p:blipFill>
          <a:blip r:embed="rId3"/>
          <a:stretch>
            <a:fillRect/>
          </a:stretch>
        </p:blipFill>
        <p:spPr>
          <a:xfrm>
            <a:off x="122927" y="863069"/>
            <a:ext cx="11958237" cy="5232931"/>
          </a:xfrm>
          <a:prstGeom prst="rect">
            <a:avLst/>
          </a:prstGeom>
        </p:spPr>
      </p:pic>
      <p:sp>
        <p:nvSpPr>
          <p:cNvPr id="5"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8082510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VUE JS</a:t>
            </a:r>
            <a:endParaRPr lang="en-IN" sz="4000" b="1" dirty="0">
              <a:solidFill>
                <a:schemeClr val="bg2">
                  <a:lumMod val="10000"/>
                </a:schemeClr>
              </a:solidFill>
            </a:endParaRPr>
          </a:p>
        </p:txBody>
      </p:sp>
      <p:pic>
        <p:nvPicPr>
          <p:cNvPr id="7" name="Picture 6"/>
          <p:cNvPicPr>
            <a:picLocks noChangeAspect="1"/>
          </p:cNvPicPr>
          <p:nvPr/>
        </p:nvPicPr>
        <p:blipFill>
          <a:blip r:embed="rId2"/>
          <a:stretch>
            <a:fillRect/>
          </a:stretch>
        </p:blipFill>
        <p:spPr>
          <a:xfrm>
            <a:off x="11539256" y="0"/>
            <a:ext cx="652744" cy="754781"/>
          </a:xfrm>
          <a:prstGeom prst="rect">
            <a:avLst/>
          </a:prstGeom>
        </p:spPr>
      </p:pic>
      <p:pic>
        <p:nvPicPr>
          <p:cNvPr id="3" name="Picture 2"/>
          <p:cNvPicPr>
            <a:picLocks noChangeAspect="1"/>
          </p:cNvPicPr>
          <p:nvPr/>
        </p:nvPicPr>
        <p:blipFill>
          <a:blip r:embed="rId3"/>
          <a:stretch>
            <a:fillRect/>
          </a:stretch>
        </p:blipFill>
        <p:spPr>
          <a:xfrm>
            <a:off x="462130" y="874890"/>
            <a:ext cx="11077126" cy="6042092"/>
          </a:xfrm>
          <a:prstGeom prst="rect">
            <a:avLst/>
          </a:prstGeom>
        </p:spPr>
      </p:pic>
      <p:sp>
        <p:nvSpPr>
          <p:cNvPr id="5"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1355330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VUE JS</a:t>
            </a:r>
            <a:endParaRPr lang="en-IN" sz="4000" b="1" dirty="0">
              <a:solidFill>
                <a:schemeClr val="bg2">
                  <a:lumMod val="10000"/>
                </a:schemeClr>
              </a:solidFill>
            </a:endParaRPr>
          </a:p>
        </p:txBody>
      </p:sp>
      <p:pic>
        <p:nvPicPr>
          <p:cNvPr id="7" name="Picture 6"/>
          <p:cNvPicPr>
            <a:picLocks noChangeAspect="1"/>
          </p:cNvPicPr>
          <p:nvPr/>
        </p:nvPicPr>
        <p:blipFill>
          <a:blip r:embed="rId2"/>
          <a:stretch>
            <a:fillRect/>
          </a:stretch>
        </p:blipFill>
        <p:spPr>
          <a:xfrm>
            <a:off x="11539256" y="0"/>
            <a:ext cx="652744" cy="754781"/>
          </a:xfrm>
          <a:prstGeom prst="rect">
            <a:avLst/>
          </a:prstGeom>
        </p:spPr>
      </p:pic>
      <p:pic>
        <p:nvPicPr>
          <p:cNvPr id="4" name="Picture 3"/>
          <p:cNvPicPr>
            <a:picLocks noChangeAspect="1"/>
          </p:cNvPicPr>
          <p:nvPr/>
        </p:nvPicPr>
        <p:blipFill>
          <a:blip r:embed="rId3"/>
          <a:stretch>
            <a:fillRect/>
          </a:stretch>
        </p:blipFill>
        <p:spPr>
          <a:xfrm>
            <a:off x="808446" y="695775"/>
            <a:ext cx="10575108" cy="6162225"/>
          </a:xfrm>
          <a:prstGeom prst="rect">
            <a:avLst/>
          </a:prstGeom>
        </p:spPr>
      </p:pic>
      <p:sp>
        <p:nvSpPr>
          <p:cNvPr id="5"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10150963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VUE JS</a:t>
            </a:r>
            <a:endParaRPr lang="en-IN" sz="4000" b="1" dirty="0">
              <a:solidFill>
                <a:schemeClr val="bg2">
                  <a:lumMod val="10000"/>
                </a:schemeClr>
              </a:solidFill>
            </a:endParaRPr>
          </a:p>
        </p:txBody>
      </p:sp>
      <p:pic>
        <p:nvPicPr>
          <p:cNvPr id="7" name="Picture 6"/>
          <p:cNvPicPr>
            <a:picLocks noChangeAspect="1"/>
          </p:cNvPicPr>
          <p:nvPr/>
        </p:nvPicPr>
        <p:blipFill>
          <a:blip r:embed="rId2"/>
          <a:stretch>
            <a:fillRect/>
          </a:stretch>
        </p:blipFill>
        <p:spPr>
          <a:xfrm>
            <a:off x="11539256" y="0"/>
            <a:ext cx="652744" cy="754781"/>
          </a:xfrm>
          <a:prstGeom prst="rect">
            <a:avLst/>
          </a:prstGeom>
        </p:spPr>
      </p:pic>
      <p:pic>
        <p:nvPicPr>
          <p:cNvPr id="5" name="Picture 4"/>
          <p:cNvPicPr/>
          <p:nvPr/>
        </p:nvPicPr>
        <p:blipFill>
          <a:blip r:embed="rId3"/>
          <a:stretch>
            <a:fillRect/>
          </a:stretch>
        </p:blipFill>
        <p:spPr>
          <a:xfrm>
            <a:off x="611736" y="754781"/>
            <a:ext cx="10927520" cy="5881546"/>
          </a:xfrm>
          <a:prstGeom prst="rect">
            <a:avLst/>
          </a:prstGeom>
        </p:spPr>
      </p:pic>
      <p:sp>
        <p:nvSpPr>
          <p:cNvPr id="6"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20753662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VUE JS - Topics</a:t>
            </a:r>
            <a:endParaRPr lang="en-IN" sz="4000" b="1" dirty="0">
              <a:solidFill>
                <a:schemeClr val="bg2">
                  <a:lumMod val="10000"/>
                </a:schemeClr>
              </a:solidFill>
            </a:endParaRPr>
          </a:p>
        </p:txBody>
      </p:sp>
      <p:pic>
        <p:nvPicPr>
          <p:cNvPr id="5" name="Picture 4"/>
          <p:cNvPicPr>
            <a:picLocks noChangeAspect="1"/>
          </p:cNvPicPr>
          <p:nvPr/>
        </p:nvPicPr>
        <p:blipFill>
          <a:blip r:embed="rId2"/>
          <a:stretch>
            <a:fillRect/>
          </a:stretch>
        </p:blipFill>
        <p:spPr>
          <a:xfrm>
            <a:off x="11539256" y="0"/>
            <a:ext cx="652744" cy="754781"/>
          </a:xfrm>
          <a:prstGeom prst="rect">
            <a:avLst/>
          </a:prstGeom>
        </p:spPr>
      </p:pic>
      <p:sp>
        <p:nvSpPr>
          <p:cNvPr id="3" name="Rectangle 2"/>
          <p:cNvSpPr/>
          <p:nvPr/>
        </p:nvSpPr>
        <p:spPr>
          <a:xfrm>
            <a:off x="506994" y="1385180"/>
            <a:ext cx="4881601" cy="3785652"/>
          </a:xfrm>
          <a:prstGeom prst="rect">
            <a:avLst/>
          </a:prstGeom>
          <a:solidFill>
            <a:schemeClr val="accent6">
              <a:lumMod val="20000"/>
              <a:lumOff val="80000"/>
            </a:schemeClr>
          </a:solidFill>
        </p:spPr>
        <p:txBody>
          <a:bodyPr wrap="square">
            <a:spAutoFit/>
          </a:bodyPr>
          <a:lstStyle/>
          <a:p>
            <a:endParaRPr lang="en-IN" sz="2400" dirty="0"/>
          </a:p>
          <a:p>
            <a:endParaRPr lang="en-IN" sz="2400" dirty="0"/>
          </a:p>
          <a:p>
            <a:r>
              <a:rPr lang="en-IN" sz="2400" dirty="0"/>
              <a:t>	</a:t>
            </a:r>
            <a:r>
              <a:rPr lang="en-IN" sz="2400" dirty="0" smtClean="0"/>
              <a:t>Tooling - </a:t>
            </a:r>
            <a:r>
              <a:rPr lang="en-IN" sz="2400" dirty="0" err="1" smtClean="0"/>
              <a:t>vite</a:t>
            </a:r>
            <a:endParaRPr lang="en-IN" sz="2400" dirty="0"/>
          </a:p>
          <a:p>
            <a:r>
              <a:rPr lang="en-IN" sz="2400" dirty="0"/>
              <a:t>	Single File </a:t>
            </a:r>
            <a:r>
              <a:rPr lang="en-IN" sz="2400" dirty="0" smtClean="0"/>
              <a:t>Components</a:t>
            </a:r>
          </a:p>
          <a:p>
            <a:r>
              <a:rPr lang="en-IN" sz="2400" dirty="0"/>
              <a:t>	Unit Testing</a:t>
            </a:r>
          </a:p>
          <a:p>
            <a:r>
              <a:rPr lang="en-IN" sz="2400" dirty="0"/>
              <a:t>	</a:t>
            </a:r>
            <a:r>
              <a:rPr lang="en-IN" sz="2400" dirty="0" err="1"/>
              <a:t>TypeScript</a:t>
            </a:r>
            <a:r>
              <a:rPr lang="en-IN" sz="2400" dirty="0"/>
              <a:t> Support</a:t>
            </a:r>
          </a:p>
          <a:p>
            <a:r>
              <a:rPr lang="en-IN" sz="2400" dirty="0"/>
              <a:t>	Production Deployment</a:t>
            </a:r>
          </a:p>
          <a:p>
            <a:endParaRPr lang="en-IN" sz="2400" dirty="0"/>
          </a:p>
          <a:p>
            <a:endParaRPr lang="en-IN" sz="2400" dirty="0"/>
          </a:p>
          <a:p>
            <a:r>
              <a:rPr lang="en-IN" sz="2400" dirty="0"/>
              <a:t>	</a:t>
            </a:r>
          </a:p>
        </p:txBody>
      </p:sp>
      <p:sp>
        <p:nvSpPr>
          <p:cNvPr id="6"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
        <p:nvSpPr>
          <p:cNvPr id="7" name="Rectangle 6"/>
          <p:cNvSpPr/>
          <p:nvPr/>
        </p:nvSpPr>
        <p:spPr>
          <a:xfrm>
            <a:off x="5940855" y="1385180"/>
            <a:ext cx="5385029" cy="3785652"/>
          </a:xfrm>
          <a:prstGeom prst="rect">
            <a:avLst/>
          </a:prstGeom>
          <a:solidFill>
            <a:schemeClr val="accent5">
              <a:lumMod val="20000"/>
              <a:lumOff val="80000"/>
            </a:schemeClr>
          </a:solidFill>
        </p:spPr>
        <p:txBody>
          <a:bodyPr wrap="square">
            <a:spAutoFit/>
          </a:bodyPr>
          <a:lstStyle/>
          <a:p>
            <a:endParaRPr lang="en-IN" sz="2400" dirty="0"/>
          </a:p>
          <a:p>
            <a:r>
              <a:rPr lang="en-IN" sz="2400" dirty="0"/>
              <a:t>	</a:t>
            </a:r>
            <a:r>
              <a:rPr lang="en-IN" sz="2400" dirty="0" smtClean="0"/>
              <a:t>Routing</a:t>
            </a:r>
            <a:endParaRPr lang="en-IN" sz="2400" dirty="0"/>
          </a:p>
          <a:p>
            <a:r>
              <a:rPr lang="en-IN" sz="2400" dirty="0"/>
              <a:t>	State </a:t>
            </a:r>
            <a:r>
              <a:rPr lang="en-IN" sz="2400" dirty="0" smtClean="0"/>
              <a:t>Management with </a:t>
            </a:r>
            <a:r>
              <a:rPr lang="en-IN" sz="2400" dirty="0" err="1"/>
              <a:t>V</a:t>
            </a:r>
            <a:r>
              <a:rPr lang="en-IN" sz="2400" dirty="0" err="1" smtClean="0"/>
              <a:t>uex</a:t>
            </a:r>
            <a:endParaRPr lang="en-IN" sz="2400" dirty="0"/>
          </a:p>
          <a:p>
            <a:r>
              <a:rPr lang="en-IN" sz="2400" dirty="0"/>
              <a:t>	</a:t>
            </a:r>
            <a:r>
              <a:rPr lang="en-IN" sz="2400" dirty="0" smtClean="0"/>
              <a:t>Global API </a:t>
            </a:r>
          </a:p>
          <a:p>
            <a:r>
              <a:rPr lang="en-IN" sz="2400" dirty="0" smtClean="0"/>
              <a:t>	Composition API</a:t>
            </a:r>
          </a:p>
          <a:p>
            <a:r>
              <a:rPr lang="en-IN" sz="2400" dirty="0"/>
              <a:t>	</a:t>
            </a:r>
            <a:r>
              <a:rPr lang="en-IN" sz="2400" dirty="0" smtClean="0"/>
              <a:t>Security</a:t>
            </a:r>
          </a:p>
          <a:p>
            <a:r>
              <a:rPr lang="en-IN" sz="2400" dirty="0"/>
              <a:t>	</a:t>
            </a:r>
            <a:r>
              <a:rPr lang="en-IN" sz="2400" dirty="0" smtClean="0"/>
              <a:t>build and deployment</a:t>
            </a:r>
            <a:endParaRPr lang="en-IN" sz="2400" dirty="0"/>
          </a:p>
          <a:p>
            <a:endParaRPr lang="en-IN" sz="2400" dirty="0"/>
          </a:p>
          <a:p>
            <a:endParaRPr lang="en-IN" sz="2400" dirty="0"/>
          </a:p>
          <a:p>
            <a:r>
              <a:rPr lang="en-IN" sz="2400" dirty="0"/>
              <a:t>	</a:t>
            </a:r>
          </a:p>
        </p:txBody>
      </p:sp>
    </p:spTree>
    <p:extLst>
      <p:ext uri="{BB962C8B-B14F-4D97-AF65-F5344CB8AC3E}">
        <p14:creationId xmlns:p14="http://schemas.microsoft.com/office/powerpoint/2010/main" val="23099636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VUE JS</a:t>
            </a:r>
            <a:endParaRPr lang="en-IN" sz="4000" b="1" dirty="0">
              <a:solidFill>
                <a:schemeClr val="bg2">
                  <a:lumMod val="10000"/>
                </a:schemeClr>
              </a:solidFill>
            </a:endParaRPr>
          </a:p>
        </p:txBody>
      </p:sp>
      <p:pic>
        <p:nvPicPr>
          <p:cNvPr id="7" name="Picture 6"/>
          <p:cNvPicPr>
            <a:picLocks noChangeAspect="1"/>
          </p:cNvPicPr>
          <p:nvPr/>
        </p:nvPicPr>
        <p:blipFill>
          <a:blip r:embed="rId2"/>
          <a:stretch>
            <a:fillRect/>
          </a:stretch>
        </p:blipFill>
        <p:spPr>
          <a:xfrm>
            <a:off x="11539256" y="0"/>
            <a:ext cx="652744" cy="754781"/>
          </a:xfrm>
          <a:prstGeom prst="rect">
            <a:avLst/>
          </a:prstGeom>
        </p:spPr>
      </p:pic>
      <p:pic>
        <p:nvPicPr>
          <p:cNvPr id="6" name="Picture 5"/>
          <p:cNvPicPr/>
          <p:nvPr/>
        </p:nvPicPr>
        <p:blipFill rotWithShape="1">
          <a:blip r:embed="rId3"/>
          <a:srcRect r="-38" b="11523"/>
          <a:stretch/>
        </p:blipFill>
        <p:spPr>
          <a:xfrm>
            <a:off x="542462" y="1249651"/>
            <a:ext cx="10996793" cy="5234276"/>
          </a:xfrm>
          <a:prstGeom prst="rect">
            <a:avLst/>
          </a:prstGeom>
        </p:spPr>
      </p:pic>
      <p:sp>
        <p:nvSpPr>
          <p:cNvPr id="5"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25503824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VUE JS</a:t>
            </a:r>
            <a:endParaRPr lang="en-IN" sz="4000" b="1" dirty="0">
              <a:solidFill>
                <a:schemeClr val="bg2">
                  <a:lumMod val="10000"/>
                </a:schemeClr>
              </a:solidFill>
            </a:endParaRPr>
          </a:p>
        </p:txBody>
      </p:sp>
      <p:pic>
        <p:nvPicPr>
          <p:cNvPr id="7" name="Picture 6"/>
          <p:cNvPicPr>
            <a:picLocks noChangeAspect="1"/>
          </p:cNvPicPr>
          <p:nvPr/>
        </p:nvPicPr>
        <p:blipFill>
          <a:blip r:embed="rId2"/>
          <a:stretch>
            <a:fillRect/>
          </a:stretch>
        </p:blipFill>
        <p:spPr>
          <a:xfrm>
            <a:off x="11539256" y="0"/>
            <a:ext cx="652744" cy="754781"/>
          </a:xfrm>
          <a:prstGeom prst="rect">
            <a:avLst/>
          </a:prstGeom>
        </p:spPr>
      </p:pic>
      <p:pic>
        <p:nvPicPr>
          <p:cNvPr id="3" name="Picture 2"/>
          <p:cNvPicPr>
            <a:picLocks noChangeAspect="1"/>
          </p:cNvPicPr>
          <p:nvPr/>
        </p:nvPicPr>
        <p:blipFill>
          <a:blip r:embed="rId3"/>
          <a:stretch>
            <a:fillRect/>
          </a:stretch>
        </p:blipFill>
        <p:spPr>
          <a:xfrm>
            <a:off x="798916" y="866437"/>
            <a:ext cx="10740339" cy="6060009"/>
          </a:xfrm>
          <a:prstGeom prst="rect">
            <a:avLst/>
          </a:prstGeom>
        </p:spPr>
      </p:pic>
      <p:sp>
        <p:nvSpPr>
          <p:cNvPr id="5"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10630765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VUE JS</a:t>
            </a:r>
            <a:endParaRPr lang="en-IN" sz="4000" b="1" dirty="0">
              <a:solidFill>
                <a:schemeClr val="bg2">
                  <a:lumMod val="10000"/>
                </a:schemeClr>
              </a:solidFill>
            </a:endParaRPr>
          </a:p>
        </p:txBody>
      </p:sp>
      <p:pic>
        <p:nvPicPr>
          <p:cNvPr id="7" name="Picture 6"/>
          <p:cNvPicPr>
            <a:picLocks noChangeAspect="1"/>
          </p:cNvPicPr>
          <p:nvPr/>
        </p:nvPicPr>
        <p:blipFill>
          <a:blip r:embed="rId2"/>
          <a:stretch>
            <a:fillRect/>
          </a:stretch>
        </p:blipFill>
        <p:spPr>
          <a:xfrm>
            <a:off x="11539256" y="0"/>
            <a:ext cx="652744" cy="754781"/>
          </a:xfrm>
          <a:prstGeom prst="rect">
            <a:avLst/>
          </a:prstGeom>
        </p:spPr>
      </p:pic>
      <p:pic>
        <p:nvPicPr>
          <p:cNvPr id="4" name="Picture 3"/>
          <p:cNvPicPr>
            <a:picLocks noChangeAspect="1"/>
          </p:cNvPicPr>
          <p:nvPr/>
        </p:nvPicPr>
        <p:blipFill>
          <a:blip r:embed="rId3"/>
          <a:stretch>
            <a:fillRect/>
          </a:stretch>
        </p:blipFill>
        <p:spPr>
          <a:xfrm>
            <a:off x="222326" y="754781"/>
            <a:ext cx="11316930" cy="6217933"/>
          </a:xfrm>
          <a:prstGeom prst="rect">
            <a:avLst/>
          </a:prstGeom>
        </p:spPr>
      </p:pic>
      <p:sp>
        <p:nvSpPr>
          <p:cNvPr id="5"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8783847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pPr algn="l"/>
            <a:r>
              <a:rPr lang="en-IN" sz="4000" b="1" dirty="0" smtClean="0">
                <a:solidFill>
                  <a:schemeClr val="bg2">
                    <a:lumMod val="10000"/>
                  </a:schemeClr>
                </a:solidFill>
              </a:rPr>
              <a:t>VUE  Lifecycle</a:t>
            </a:r>
            <a:endParaRPr lang="en-IN" sz="4000" b="1" dirty="0">
              <a:solidFill>
                <a:schemeClr val="bg2">
                  <a:lumMod val="10000"/>
                </a:schemeClr>
              </a:solidFill>
            </a:endParaRPr>
          </a:p>
        </p:txBody>
      </p:sp>
      <p:pic>
        <p:nvPicPr>
          <p:cNvPr id="7" name="Picture 6"/>
          <p:cNvPicPr>
            <a:picLocks noChangeAspect="1"/>
          </p:cNvPicPr>
          <p:nvPr/>
        </p:nvPicPr>
        <p:blipFill>
          <a:blip r:embed="rId2"/>
          <a:stretch>
            <a:fillRect/>
          </a:stretch>
        </p:blipFill>
        <p:spPr>
          <a:xfrm>
            <a:off x="11539256" y="0"/>
            <a:ext cx="652744" cy="754781"/>
          </a:xfrm>
          <a:prstGeom prst="rect">
            <a:avLst/>
          </a:prstGeom>
        </p:spPr>
      </p:pic>
      <p:pic>
        <p:nvPicPr>
          <p:cNvPr id="5" name="Picture 4" descr="The Vue Instance Lifecycle"/>
          <p:cNvPicPr/>
          <p:nvPr/>
        </p:nvPicPr>
        <p:blipFill>
          <a:blip r:embed="rId3">
            <a:extLst>
              <a:ext uri="{28A0092B-C50C-407E-A947-70E740481C1C}">
                <a14:useLocalDpi xmlns:a14="http://schemas.microsoft.com/office/drawing/2010/main" val="0"/>
              </a:ext>
            </a:extLst>
          </a:blip>
          <a:srcRect/>
          <a:stretch>
            <a:fillRect/>
          </a:stretch>
        </p:blipFill>
        <p:spPr bwMode="auto">
          <a:xfrm>
            <a:off x="3595254" y="-1"/>
            <a:ext cx="5562602" cy="7329055"/>
          </a:xfrm>
          <a:prstGeom prst="rect">
            <a:avLst/>
          </a:prstGeom>
          <a:noFill/>
          <a:ln>
            <a:noFill/>
          </a:ln>
        </p:spPr>
      </p:pic>
      <p:sp>
        <p:nvSpPr>
          <p:cNvPr id="6"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26561300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Component Lifecycle hooks</a:t>
            </a:r>
            <a:endParaRPr lang="en-IN" sz="4000" b="1" dirty="0">
              <a:solidFill>
                <a:schemeClr val="bg2">
                  <a:lumMod val="10000"/>
                </a:schemeClr>
              </a:solidFill>
            </a:endParaRPr>
          </a:p>
        </p:txBody>
      </p:sp>
      <p:pic>
        <p:nvPicPr>
          <p:cNvPr id="7" name="Picture 6"/>
          <p:cNvPicPr>
            <a:picLocks noChangeAspect="1"/>
          </p:cNvPicPr>
          <p:nvPr/>
        </p:nvPicPr>
        <p:blipFill>
          <a:blip r:embed="rId2"/>
          <a:stretch>
            <a:fillRect/>
          </a:stretch>
        </p:blipFill>
        <p:spPr>
          <a:xfrm>
            <a:off x="11539256" y="0"/>
            <a:ext cx="652744" cy="754781"/>
          </a:xfrm>
          <a:prstGeom prst="rect">
            <a:avLst/>
          </a:prstGeom>
        </p:spPr>
      </p:pic>
      <p:sp>
        <p:nvSpPr>
          <p:cNvPr id="5"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
        <p:nvSpPr>
          <p:cNvPr id="3" name="Rectangle 2"/>
          <p:cNvSpPr/>
          <p:nvPr/>
        </p:nvSpPr>
        <p:spPr>
          <a:xfrm>
            <a:off x="26554" y="754781"/>
            <a:ext cx="11839074" cy="4939814"/>
          </a:xfrm>
          <a:prstGeom prst="rect">
            <a:avLst/>
          </a:prstGeom>
        </p:spPr>
        <p:txBody>
          <a:bodyPr wrap="square">
            <a:spAutoFit/>
          </a:bodyPr>
          <a:lstStyle/>
          <a:p>
            <a:pPr>
              <a:spcBef>
                <a:spcPts val="600"/>
              </a:spcBef>
              <a:buFont typeface="Arial" panose="020B0604020202020204" pitchFamily="34" charset="0"/>
              <a:buChar char="•"/>
            </a:pPr>
            <a:r>
              <a:rPr lang="en-IN" sz="2000" b="1" dirty="0" err="1" smtClean="0">
                <a:solidFill>
                  <a:srgbClr val="12302E"/>
                </a:solidFill>
                <a:latin typeface="Lato"/>
              </a:rPr>
              <a:t>beforeCreate</a:t>
            </a:r>
            <a:r>
              <a:rPr lang="en-IN" sz="2000" dirty="0">
                <a:solidFill>
                  <a:srgbClr val="12302E"/>
                </a:solidFill>
                <a:latin typeface="Lato"/>
              </a:rPr>
              <a:t> : </a:t>
            </a:r>
            <a:r>
              <a:rPr lang="en-IN" sz="2000" dirty="0" smtClean="0">
                <a:solidFill>
                  <a:srgbClr val="12302E"/>
                </a:solidFill>
                <a:latin typeface="Lato"/>
              </a:rPr>
              <a:t>Here we can’t </a:t>
            </a:r>
            <a:r>
              <a:rPr lang="en-IN" sz="2000" dirty="0">
                <a:solidFill>
                  <a:srgbClr val="12302E"/>
                </a:solidFill>
                <a:latin typeface="Lato"/>
              </a:rPr>
              <a:t>interact with any part of the component </a:t>
            </a:r>
            <a:r>
              <a:rPr lang="en-IN" sz="2000" dirty="0" smtClean="0">
                <a:solidFill>
                  <a:srgbClr val="12302E"/>
                </a:solidFill>
                <a:latin typeface="Lato"/>
              </a:rPr>
              <a:t>yet</a:t>
            </a:r>
            <a:endParaRPr lang="en-IN" sz="2000" dirty="0">
              <a:solidFill>
                <a:srgbClr val="12302E"/>
              </a:solidFill>
              <a:latin typeface="Lato"/>
            </a:endParaRPr>
          </a:p>
          <a:p>
            <a:pPr>
              <a:spcBef>
                <a:spcPts val="600"/>
              </a:spcBef>
              <a:buFont typeface="Arial" panose="020B0604020202020204" pitchFamily="34" charset="0"/>
              <a:buChar char="•"/>
            </a:pPr>
            <a:r>
              <a:rPr lang="en-IN" sz="2000" b="1" dirty="0">
                <a:solidFill>
                  <a:srgbClr val="12302E"/>
                </a:solidFill>
                <a:latin typeface="Lato"/>
              </a:rPr>
              <a:t>created</a:t>
            </a:r>
            <a:r>
              <a:rPr lang="en-IN" sz="2000" dirty="0">
                <a:solidFill>
                  <a:srgbClr val="12302E"/>
                </a:solidFill>
                <a:latin typeface="Lato"/>
              </a:rPr>
              <a:t> : </a:t>
            </a:r>
            <a:r>
              <a:rPr lang="en-IN" sz="2000" dirty="0" smtClean="0">
                <a:solidFill>
                  <a:srgbClr val="12302E"/>
                </a:solidFill>
                <a:latin typeface="Lato"/>
              </a:rPr>
              <a:t>invoked after </a:t>
            </a:r>
            <a:r>
              <a:rPr lang="en-IN" sz="2000" dirty="0">
                <a:solidFill>
                  <a:srgbClr val="12302E"/>
                </a:solidFill>
                <a:latin typeface="Lato"/>
              </a:rPr>
              <a:t>the creation of the component instance. </a:t>
            </a:r>
            <a:r>
              <a:rPr lang="en-IN" sz="2000" dirty="0" smtClean="0">
                <a:solidFill>
                  <a:srgbClr val="12302E"/>
                </a:solidFill>
                <a:latin typeface="Lato"/>
              </a:rPr>
              <a:t>Interact </a:t>
            </a:r>
            <a:r>
              <a:rPr lang="en-IN" sz="2000" dirty="0">
                <a:solidFill>
                  <a:srgbClr val="12302E"/>
                </a:solidFill>
                <a:latin typeface="Lato"/>
              </a:rPr>
              <a:t>with the component, </a:t>
            </a:r>
            <a:r>
              <a:rPr lang="en-IN" sz="2000" dirty="0" smtClean="0">
                <a:solidFill>
                  <a:srgbClr val="12302E"/>
                </a:solidFill>
                <a:latin typeface="Lato"/>
              </a:rPr>
              <a:t>i.e</a:t>
            </a:r>
            <a:r>
              <a:rPr lang="en-IN" sz="2000" dirty="0">
                <a:solidFill>
                  <a:srgbClr val="12302E"/>
                </a:solidFill>
                <a:latin typeface="Lato"/>
              </a:rPr>
              <a:t>. the data properties, watchers, computed properties, but </a:t>
            </a:r>
            <a:r>
              <a:rPr lang="en-IN" sz="2000" dirty="0" smtClean="0">
                <a:solidFill>
                  <a:srgbClr val="12302E"/>
                </a:solidFill>
                <a:latin typeface="Lato"/>
              </a:rPr>
              <a:t>still </a:t>
            </a:r>
            <a:r>
              <a:rPr lang="en-IN" sz="2000" dirty="0">
                <a:solidFill>
                  <a:srgbClr val="12302E"/>
                </a:solidFill>
                <a:latin typeface="Lato"/>
              </a:rPr>
              <a:t>can’t access the DOM. </a:t>
            </a:r>
            <a:r>
              <a:rPr lang="en-IN" sz="2000" dirty="0" smtClean="0">
                <a:solidFill>
                  <a:srgbClr val="12302E"/>
                </a:solidFill>
                <a:latin typeface="Lato"/>
              </a:rPr>
              <a:t>Fetch data from  API.</a:t>
            </a:r>
            <a:endParaRPr lang="en-IN" sz="2000" dirty="0">
              <a:solidFill>
                <a:srgbClr val="12302E"/>
              </a:solidFill>
              <a:latin typeface="Lato"/>
            </a:endParaRPr>
          </a:p>
          <a:p>
            <a:pPr>
              <a:spcBef>
                <a:spcPts val="600"/>
              </a:spcBef>
              <a:buFont typeface="Arial" panose="020B0604020202020204" pitchFamily="34" charset="0"/>
              <a:buChar char="•"/>
            </a:pPr>
            <a:r>
              <a:rPr lang="en-IN" sz="2000" b="1" dirty="0" err="1">
                <a:solidFill>
                  <a:srgbClr val="12302E"/>
                </a:solidFill>
                <a:latin typeface="Lato"/>
              </a:rPr>
              <a:t>beforeMount</a:t>
            </a:r>
            <a:r>
              <a:rPr lang="en-IN" sz="2000" b="1" dirty="0">
                <a:solidFill>
                  <a:srgbClr val="12302E"/>
                </a:solidFill>
                <a:latin typeface="Lato"/>
              </a:rPr>
              <a:t> </a:t>
            </a:r>
            <a:r>
              <a:rPr lang="en-IN" sz="2000" dirty="0">
                <a:solidFill>
                  <a:srgbClr val="12302E"/>
                </a:solidFill>
                <a:latin typeface="Lato"/>
              </a:rPr>
              <a:t>:  The component is compiled at this stage, but </a:t>
            </a:r>
            <a:r>
              <a:rPr lang="en-IN" sz="2000" dirty="0" smtClean="0">
                <a:solidFill>
                  <a:srgbClr val="12302E"/>
                </a:solidFill>
                <a:latin typeface="Lato"/>
              </a:rPr>
              <a:t>yet </a:t>
            </a:r>
            <a:r>
              <a:rPr lang="en-IN" sz="2000" dirty="0">
                <a:solidFill>
                  <a:srgbClr val="12302E"/>
                </a:solidFill>
                <a:latin typeface="Lato"/>
              </a:rPr>
              <a:t>to be rendered on to the screen.</a:t>
            </a:r>
          </a:p>
          <a:p>
            <a:pPr>
              <a:spcBef>
                <a:spcPts val="600"/>
              </a:spcBef>
              <a:buFont typeface="Arial" panose="020B0604020202020204" pitchFamily="34" charset="0"/>
              <a:buChar char="•"/>
            </a:pPr>
            <a:r>
              <a:rPr lang="en-IN" sz="2000" b="1" dirty="0">
                <a:solidFill>
                  <a:srgbClr val="12302E"/>
                </a:solidFill>
                <a:latin typeface="Lato"/>
              </a:rPr>
              <a:t>mounted</a:t>
            </a:r>
            <a:r>
              <a:rPr lang="en-IN" sz="2000" dirty="0">
                <a:solidFill>
                  <a:srgbClr val="12302E"/>
                </a:solidFill>
                <a:latin typeface="Lato"/>
              </a:rPr>
              <a:t> : This is after the component has been mounted. </a:t>
            </a:r>
            <a:r>
              <a:rPr lang="en-IN" sz="2000" dirty="0" err="1" smtClean="0">
                <a:solidFill>
                  <a:srgbClr val="12302E"/>
                </a:solidFill>
                <a:latin typeface="Lato"/>
              </a:rPr>
              <a:t>Now,we</a:t>
            </a:r>
            <a:r>
              <a:rPr lang="en-IN" sz="2000" dirty="0" smtClean="0">
                <a:solidFill>
                  <a:srgbClr val="12302E"/>
                </a:solidFill>
                <a:latin typeface="Lato"/>
              </a:rPr>
              <a:t> </a:t>
            </a:r>
            <a:r>
              <a:rPr lang="en-IN" sz="2000" dirty="0">
                <a:solidFill>
                  <a:srgbClr val="12302E"/>
                </a:solidFill>
                <a:latin typeface="Lato"/>
              </a:rPr>
              <a:t>access the $el method and play around with the content inside HTML elements. </a:t>
            </a:r>
            <a:endParaRPr lang="en-IN" sz="2000" dirty="0" smtClean="0">
              <a:solidFill>
                <a:srgbClr val="12302E"/>
              </a:solidFill>
              <a:latin typeface="Lato"/>
            </a:endParaRPr>
          </a:p>
          <a:p>
            <a:pPr>
              <a:spcBef>
                <a:spcPts val="600"/>
              </a:spcBef>
              <a:buFont typeface="Arial" panose="020B0604020202020204" pitchFamily="34" charset="0"/>
              <a:buChar char="•"/>
            </a:pPr>
            <a:r>
              <a:rPr lang="en-IN" sz="2000" b="1" dirty="0" err="1" smtClean="0">
                <a:solidFill>
                  <a:srgbClr val="12302E"/>
                </a:solidFill>
                <a:latin typeface="Lato"/>
              </a:rPr>
              <a:t>beforeUpdate</a:t>
            </a:r>
            <a:r>
              <a:rPr lang="en-IN" sz="2000" dirty="0">
                <a:solidFill>
                  <a:srgbClr val="12302E"/>
                </a:solidFill>
                <a:latin typeface="Lato"/>
              </a:rPr>
              <a:t> : Whenever changes are made to data or the DOM, right before that, this lifecycle hook is called. </a:t>
            </a:r>
            <a:r>
              <a:rPr lang="en-IN" sz="2000" dirty="0" smtClean="0">
                <a:solidFill>
                  <a:srgbClr val="12302E"/>
                </a:solidFill>
                <a:latin typeface="Lato"/>
              </a:rPr>
              <a:t>Use to log changes.</a:t>
            </a:r>
            <a:endParaRPr lang="en-IN" sz="2000" dirty="0">
              <a:solidFill>
                <a:srgbClr val="12302E"/>
              </a:solidFill>
              <a:latin typeface="Lato"/>
            </a:endParaRPr>
          </a:p>
          <a:p>
            <a:pPr>
              <a:spcBef>
                <a:spcPts val="600"/>
              </a:spcBef>
              <a:buFont typeface="Arial" panose="020B0604020202020204" pitchFamily="34" charset="0"/>
              <a:buChar char="•"/>
            </a:pPr>
            <a:r>
              <a:rPr lang="en-IN" sz="2000" b="1" dirty="0">
                <a:solidFill>
                  <a:srgbClr val="12302E"/>
                </a:solidFill>
                <a:latin typeface="Lato"/>
              </a:rPr>
              <a:t>updated</a:t>
            </a:r>
            <a:r>
              <a:rPr lang="en-IN" sz="2000" dirty="0">
                <a:solidFill>
                  <a:srgbClr val="12302E"/>
                </a:solidFill>
                <a:latin typeface="Lato"/>
              </a:rPr>
              <a:t> : This is right after the changes are made to the DOM or the </a:t>
            </a:r>
            <a:r>
              <a:rPr lang="en-IN" sz="2000" dirty="0" err="1" smtClean="0">
                <a:solidFill>
                  <a:srgbClr val="12302E"/>
                </a:solidFill>
                <a:latin typeface="Lato"/>
              </a:rPr>
              <a:t>data.Perform</a:t>
            </a:r>
            <a:r>
              <a:rPr lang="en-IN" sz="2000" dirty="0" smtClean="0">
                <a:solidFill>
                  <a:srgbClr val="12302E"/>
                </a:solidFill>
                <a:latin typeface="Lato"/>
              </a:rPr>
              <a:t> </a:t>
            </a:r>
            <a:r>
              <a:rPr lang="en-IN" sz="2000" dirty="0">
                <a:solidFill>
                  <a:srgbClr val="12302E"/>
                </a:solidFill>
                <a:latin typeface="Lato"/>
              </a:rPr>
              <a:t>operations dependent on the change in the DOM.</a:t>
            </a:r>
          </a:p>
          <a:p>
            <a:pPr>
              <a:spcBef>
                <a:spcPts val="600"/>
              </a:spcBef>
              <a:buFont typeface="Arial" panose="020B0604020202020204" pitchFamily="34" charset="0"/>
              <a:buChar char="•"/>
            </a:pPr>
            <a:r>
              <a:rPr lang="en-IN" sz="2000" b="1" dirty="0" err="1">
                <a:solidFill>
                  <a:srgbClr val="12302E"/>
                </a:solidFill>
                <a:latin typeface="Lato"/>
              </a:rPr>
              <a:t>beforeDestroy</a:t>
            </a:r>
            <a:r>
              <a:rPr lang="en-IN" sz="2000" dirty="0">
                <a:solidFill>
                  <a:srgbClr val="12302E"/>
                </a:solidFill>
                <a:latin typeface="Lato"/>
              </a:rPr>
              <a:t> </a:t>
            </a:r>
            <a:r>
              <a:rPr lang="en-IN" sz="2000" dirty="0" smtClean="0">
                <a:solidFill>
                  <a:srgbClr val="12302E"/>
                </a:solidFill>
                <a:latin typeface="Lato"/>
              </a:rPr>
              <a:t>invoked before </a:t>
            </a:r>
            <a:r>
              <a:rPr lang="en-IN" sz="2000" dirty="0">
                <a:solidFill>
                  <a:srgbClr val="12302E"/>
                </a:solidFill>
                <a:latin typeface="Lato"/>
              </a:rPr>
              <a:t>the component is destroyed and is the last instance of the fully functional DOM. </a:t>
            </a:r>
            <a:r>
              <a:rPr lang="en-IN" sz="2000" dirty="0" smtClean="0">
                <a:solidFill>
                  <a:srgbClr val="12302E"/>
                </a:solidFill>
                <a:latin typeface="Lato"/>
              </a:rPr>
              <a:t>Perform closing operations here.</a:t>
            </a:r>
            <a:endParaRPr lang="en-IN" sz="2000" dirty="0">
              <a:solidFill>
                <a:srgbClr val="12302E"/>
              </a:solidFill>
              <a:latin typeface="Lato"/>
            </a:endParaRPr>
          </a:p>
          <a:p>
            <a:pPr>
              <a:spcBef>
                <a:spcPts val="600"/>
              </a:spcBef>
              <a:buFont typeface="Arial" panose="020B0604020202020204" pitchFamily="34" charset="0"/>
              <a:buChar char="•"/>
            </a:pPr>
            <a:r>
              <a:rPr lang="en-IN" sz="2000" b="1" dirty="0">
                <a:solidFill>
                  <a:srgbClr val="12302E"/>
                </a:solidFill>
                <a:latin typeface="Lato"/>
              </a:rPr>
              <a:t>destroyed</a:t>
            </a:r>
            <a:r>
              <a:rPr lang="en-IN" sz="2000" dirty="0">
                <a:solidFill>
                  <a:srgbClr val="12302E"/>
                </a:solidFill>
                <a:latin typeface="Lato"/>
              </a:rPr>
              <a:t> :  C</a:t>
            </a:r>
            <a:r>
              <a:rPr lang="en-IN" sz="2000" dirty="0" smtClean="0">
                <a:solidFill>
                  <a:srgbClr val="12302E"/>
                </a:solidFill>
                <a:latin typeface="Lato"/>
              </a:rPr>
              <a:t>omponent </a:t>
            </a:r>
            <a:r>
              <a:rPr lang="en-IN" sz="2000" dirty="0">
                <a:solidFill>
                  <a:srgbClr val="12302E"/>
                </a:solidFill>
                <a:latin typeface="Lato"/>
              </a:rPr>
              <a:t>is not functional </a:t>
            </a:r>
            <a:r>
              <a:rPr lang="en-IN" sz="2000" dirty="0" smtClean="0">
                <a:solidFill>
                  <a:srgbClr val="12302E"/>
                </a:solidFill>
                <a:latin typeface="Lato"/>
              </a:rPr>
              <a:t>here and </a:t>
            </a:r>
            <a:r>
              <a:rPr lang="en-IN" sz="2000" dirty="0">
                <a:solidFill>
                  <a:srgbClr val="12302E"/>
                </a:solidFill>
                <a:latin typeface="Lato"/>
              </a:rPr>
              <a:t>no data properties, watchers, computed properties, events can be accessed.</a:t>
            </a:r>
            <a:r>
              <a:rPr lang="en-IN" dirty="0">
                <a:solidFill>
                  <a:srgbClr val="12302E"/>
                </a:solidFill>
                <a:latin typeface="Lato"/>
              </a:rPr>
              <a:t> </a:t>
            </a:r>
            <a:endParaRPr lang="en-IN" b="0" i="0" dirty="0">
              <a:solidFill>
                <a:srgbClr val="12302E"/>
              </a:solidFill>
              <a:effectLst/>
              <a:latin typeface="Lato"/>
            </a:endParaRPr>
          </a:p>
        </p:txBody>
      </p:sp>
    </p:spTree>
    <p:extLst>
      <p:ext uri="{BB962C8B-B14F-4D97-AF65-F5344CB8AC3E}">
        <p14:creationId xmlns:p14="http://schemas.microsoft.com/office/powerpoint/2010/main" val="23187854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VUE JS</a:t>
            </a:r>
            <a:endParaRPr lang="en-IN" sz="4000" b="1" dirty="0">
              <a:solidFill>
                <a:schemeClr val="bg2">
                  <a:lumMod val="10000"/>
                </a:schemeClr>
              </a:solidFill>
            </a:endParaRPr>
          </a:p>
        </p:txBody>
      </p:sp>
      <p:pic>
        <p:nvPicPr>
          <p:cNvPr id="7" name="Picture 6"/>
          <p:cNvPicPr>
            <a:picLocks noChangeAspect="1"/>
          </p:cNvPicPr>
          <p:nvPr/>
        </p:nvPicPr>
        <p:blipFill>
          <a:blip r:embed="rId2"/>
          <a:stretch>
            <a:fillRect/>
          </a:stretch>
        </p:blipFill>
        <p:spPr>
          <a:xfrm>
            <a:off x="11539256" y="0"/>
            <a:ext cx="652744" cy="754781"/>
          </a:xfrm>
          <a:prstGeom prst="rect">
            <a:avLst/>
          </a:prstGeom>
        </p:spPr>
      </p:pic>
      <p:pic>
        <p:nvPicPr>
          <p:cNvPr id="3" name="Picture 2"/>
          <p:cNvPicPr>
            <a:picLocks noChangeAspect="1"/>
          </p:cNvPicPr>
          <p:nvPr/>
        </p:nvPicPr>
        <p:blipFill>
          <a:blip r:embed="rId3"/>
          <a:stretch>
            <a:fillRect/>
          </a:stretch>
        </p:blipFill>
        <p:spPr>
          <a:xfrm>
            <a:off x="333348" y="754781"/>
            <a:ext cx="11643945" cy="5521328"/>
          </a:xfrm>
          <a:prstGeom prst="rect">
            <a:avLst/>
          </a:prstGeom>
        </p:spPr>
      </p:pic>
      <p:sp>
        <p:nvSpPr>
          <p:cNvPr id="5"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17466813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VUE JS</a:t>
            </a:r>
            <a:endParaRPr lang="en-IN" sz="4000" b="1" dirty="0">
              <a:solidFill>
                <a:schemeClr val="bg2">
                  <a:lumMod val="10000"/>
                </a:schemeClr>
              </a:solidFill>
            </a:endParaRPr>
          </a:p>
        </p:txBody>
      </p:sp>
      <p:pic>
        <p:nvPicPr>
          <p:cNvPr id="7" name="Picture 6"/>
          <p:cNvPicPr>
            <a:picLocks noChangeAspect="1"/>
          </p:cNvPicPr>
          <p:nvPr/>
        </p:nvPicPr>
        <p:blipFill>
          <a:blip r:embed="rId2"/>
          <a:stretch>
            <a:fillRect/>
          </a:stretch>
        </p:blipFill>
        <p:spPr>
          <a:xfrm>
            <a:off x="11539256" y="0"/>
            <a:ext cx="652744" cy="754781"/>
          </a:xfrm>
          <a:prstGeom prst="rect">
            <a:avLst/>
          </a:prstGeom>
        </p:spPr>
      </p:pic>
      <p:pic>
        <p:nvPicPr>
          <p:cNvPr id="4" name="Picture 3"/>
          <p:cNvPicPr>
            <a:picLocks noChangeAspect="1"/>
          </p:cNvPicPr>
          <p:nvPr/>
        </p:nvPicPr>
        <p:blipFill>
          <a:blip r:embed="rId3"/>
          <a:stretch>
            <a:fillRect/>
          </a:stretch>
        </p:blipFill>
        <p:spPr>
          <a:xfrm>
            <a:off x="326066" y="609600"/>
            <a:ext cx="11865934" cy="6012872"/>
          </a:xfrm>
          <a:prstGeom prst="rect">
            <a:avLst/>
          </a:prstGeom>
        </p:spPr>
      </p:pic>
      <p:sp>
        <p:nvSpPr>
          <p:cNvPr id="5"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40910753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VUE JS</a:t>
            </a:r>
            <a:endParaRPr lang="en-IN" sz="4000" b="1" dirty="0">
              <a:solidFill>
                <a:schemeClr val="bg2">
                  <a:lumMod val="10000"/>
                </a:schemeClr>
              </a:solidFill>
            </a:endParaRPr>
          </a:p>
        </p:txBody>
      </p:sp>
      <p:pic>
        <p:nvPicPr>
          <p:cNvPr id="7" name="Picture 6"/>
          <p:cNvPicPr>
            <a:picLocks noChangeAspect="1"/>
          </p:cNvPicPr>
          <p:nvPr/>
        </p:nvPicPr>
        <p:blipFill>
          <a:blip r:embed="rId2"/>
          <a:stretch>
            <a:fillRect/>
          </a:stretch>
        </p:blipFill>
        <p:spPr>
          <a:xfrm>
            <a:off x="11539256" y="0"/>
            <a:ext cx="652744" cy="754781"/>
          </a:xfrm>
          <a:prstGeom prst="rect">
            <a:avLst/>
          </a:prstGeom>
        </p:spPr>
      </p:pic>
      <p:pic>
        <p:nvPicPr>
          <p:cNvPr id="3" name="Picture 2"/>
          <p:cNvPicPr>
            <a:picLocks noChangeAspect="1"/>
          </p:cNvPicPr>
          <p:nvPr/>
        </p:nvPicPr>
        <p:blipFill>
          <a:blip r:embed="rId3"/>
          <a:stretch>
            <a:fillRect/>
          </a:stretch>
        </p:blipFill>
        <p:spPr>
          <a:xfrm>
            <a:off x="500624" y="754781"/>
            <a:ext cx="11038631" cy="6030590"/>
          </a:xfrm>
          <a:prstGeom prst="rect">
            <a:avLst/>
          </a:prstGeom>
        </p:spPr>
      </p:pic>
      <p:sp>
        <p:nvSpPr>
          <p:cNvPr id="5"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17766357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VUE </a:t>
            </a:r>
            <a:r>
              <a:rPr lang="en-IN" sz="4000" b="1" dirty="0" err="1" smtClean="0">
                <a:solidFill>
                  <a:schemeClr val="bg2">
                    <a:lumMod val="10000"/>
                  </a:schemeClr>
                </a:solidFill>
              </a:rPr>
              <a:t>js</a:t>
            </a:r>
            <a:r>
              <a:rPr lang="en-IN" sz="4000" b="1" dirty="0" smtClean="0">
                <a:solidFill>
                  <a:schemeClr val="bg2">
                    <a:lumMod val="10000"/>
                  </a:schemeClr>
                </a:solidFill>
              </a:rPr>
              <a:t>  Setup</a:t>
            </a:r>
            <a:endParaRPr lang="en-IN" sz="4000" b="1" dirty="0">
              <a:solidFill>
                <a:schemeClr val="bg2">
                  <a:lumMod val="10000"/>
                </a:schemeClr>
              </a:solidFill>
            </a:endParaRPr>
          </a:p>
        </p:txBody>
      </p:sp>
      <p:pic>
        <p:nvPicPr>
          <p:cNvPr id="7" name="Picture 6"/>
          <p:cNvPicPr>
            <a:picLocks noChangeAspect="1"/>
          </p:cNvPicPr>
          <p:nvPr/>
        </p:nvPicPr>
        <p:blipFill>
          <a:blip r:embed="rId2"/>
          <a:stretch>
            <a:fillRect/>
          </a:stretch>
        </p:blipFill>
        <p:spPr>
          <a:xfrm>
            <a:off x="11539256" y="0"/>
            <a:ext cx="652744" cy="754781"/>
          </a:xfrm>
          <a:prstGeom prst="rect">
            <a:avLst/>
          </a:prstGeom>
        </p:spPr>
      </p:pic>
      <p:sp>
        <p:nvSpPr>
          <p:cNvPr id="3" name="Rectangle 2"/>
          <p:cNvSpPr/>
          <p:nvPr/>
        </p:nvSpPr>
        <p:spPr>
          <a:xfrm>
            <a:off x="3560617" y="1890854"/>
            <a:ext cx="6096000" cy="2771271"/>
          </a:xfrm>
          <a:prstGeom prst="rect">
            <a:avLst/>
          </a:prstGeom>
        </p:spPr>
        <p:txBody>
          <a:bodyPr>
            <a:spAutoFit/>
          </a:bodyPr>
          <a:lstStyle/>
          <a:p>
            <a:pPr>
              <a:lnSpc>
                <a:spcPct val="107000"/>
              </a:lnSpc>
              <a:spcAft>
                <a:spcPts val="800"/>
              </a:spcAft>
            </a:pPr>
            <a:r>
              <a:rPr lang="en-IN" sz="3600" dirty="0" smtClean="0">
                <a:latin typeface="Calibri" panose="020F0502020204030204" pitchFamily="34" charset="0"/>
                <a:ea typeface="Calibri" panose="020F0502020204030204" pitchFamily="34" charset="0"/>
                <a:cs typeface="Times New Roman" panose="02020603050405020304" pitchFamily="18" charset="0"/>
              </a:rPr>
              <a:t>Install </a:t>
            </a:r>
            <a:r>
              <a:rPr lang="en-IN" sz="3600" dirty="0">
                <a:latin typeface="Calibri" panose="020F0502020204030204" pitchFamily="34" charset="0"/>
                <a:ea typeface="Calibri" panose="020F0502020204030204" pitchFamily="34" charset="0"/>
                <a:cs typeface="Times New Roman" panose="02020603050405020304" pitchFamily="18" charset="0"/>
              </a:rPr>
              <a:t>Node &gt;</a:t>
            </a:r>
            <a:r>
              <a:rPr lang="en-IN" sz="3600" dirty="0" smtClean="0">
                <a:latin typeface="Calibri" panose="020F0502020204030204" pitchFamily="34" charset="0"/>
                <a:ea typeface="Calibri" panose="020F0502020204030204" pitchFamily="34" charset="0"/>
                <a:cs typeface="Times New Roman" panose="02020603050405020304" pitchFamily="18" charset="0"/>
              </a:rPr>
              <a:t>16.x</a:t>
            </a:r>
            <a:endParaRPr lang="en-IN" sz="3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3600" dirty="0" err="1">
                <a:latin typeface="Calibri" panose="020F0502020204030204" pitchFamily="34" charset="0"/>
                <a:ea typeface="Calibri" panose="020F0502020204030204" pitchFamily="34" charset="0"/>
                <a:cs typeface="Times New Roman" panose="02020603050405020304" pitchFamily="18" charset="0"/>
              </a:rPr>
              <a:t>Vue</a:t>
            </a:r>
            <a:r>
              <a:rPr lang="en-IN" sz="3600" dirty="0">
                <a:latin typeface="Calibri" panose="020F0502020204030204" pitchFamily="34" charset="0"/>
                <a:ea typeface="Calibri" panose="020F0502020204030204" pitchFamily="34" charset="0"/>
                <a:cs typeface="Times New Roman" panose="02020603050405020304" pitchFamily="18" charset="0"/>
              </a:rPr>
              <a:t> </a:t>
            </a:r>
            <a:r>
              <a:rPr lang="en-IN" sz="3600" dirty="0" err="1">
                <a:latin typeface="Calibri" panose="020F0502020204030204" pitchFamily="34" charset="0"/>
                <a:ea typeface="Calibri" panose="020F0502020204030204" pitchFamily="34" charset="0"/>
                <a:cs typeface="Times New Roman" panose="02020603050405020304" pitchFamily="18" charset="0"/>
              </a:rPr>
              <a:t>js</a:t>
            </a:r>
            <a:r>
              <a:rPr lang="en-IN" sz="3600" dirty="0">
                <a:latin typeface="Calibri" panose="020F0502020204030204" pitchFamily="34" charset="0"/>
                <a:ea typeface="Calibri" panose="020F0502020204030204" pitchFamily="34" charset="0"/>
                <a:cs typeface="Times New Roman" panose="02020603050405020304" pitchFamily="18" charset="0"/>
              </a:rPr>
              <a:t> dev tools for chrome</a:t>
            </a:r>
          </a:p>
          <a:p>
            <a:pPr>
              <a:lnSpc>
                <a:spcPct val="107000"/>
              </a:lnSpc>
              <a:spcAft>
                <a:spcPts val="800"/>
              </a:spcAft>
            </a:pPr>
            <a:r>
              <a:rPr lang="en-IN" sz="3600" dirty="0">
                <a:latin typeface="Calibri" panose="020F0502020204030204" pitchFamily="34" charset="0"/>
                <a:ea typeface="Calibri" panose="020F0502020204030204" pitchFamily="34" charset="0"/>
                <a:cs typeface="Times New Roman" panose="02020603050405020304" pitchFamily="18" charset="0"/>
              </a:rPr>
              <a:t>Install visual Code IDE</a:t>
            </a:r>
          </a:p>
          <a:p>
            <a:pPr>
              <a:lnSpc>
                <a:spcPct val="107000"/>
              </a:lnSpc>
              <a:spcAft>
                <a:spcPts val="800"/>
              </a:spcAft>
            </a:pPr>
            <a:r>
              <a:rPr lang="en-IN" sz="3600" dirty="0">
                <a:latin typeface="Calibri" panose="020F0502020204030204" pitchFamily="34" charset="0"/>
                <a:ea typeface="Calibri" panose="020F0502020204030204" pitchFamily="34" charset="0"/>
                <a:cs typeface="Times New Roman" panose="02020603050405020304" pitchFamily="18" charset="0"/>
              </a:rPr>
              <a:t>Download </a:t>
            </a:r>
            <a:r>
              <a:rPr lang="en-IN" sz="3600" dirty="0" err="1" smtClean="0">
                <a:latin typeface="Calibri" panose="020F0502020204030204" pitchFamily="34" charset="0"/>
                <a:ea typeface="Calibri" panose="020F0502020204030204" pitchFamily="34" charset="0"/>
                <a:cs typeface="Times New Roman" panose="02020603050405020304" pitchFamily="18" charset="0"/>
              </a:rPr>
              <a:t>vue</a:t>
            </a:r>
            <a:r>
              <a:rPr lang="en-IN" sz="3600" dirty="0" smtClean="0">
                <a:latin typeface="Calibri" panose="020F0502020204030204" pitchFamily="34" charset="0"/>
                <a:ea typeface="Calibri" panose="020F0502020204030204" pitchFamily="34" charset="0"/>
                <a:cs typeface="Times New Roman" panose="02020603050405020304" pitchFamily="18" charset="0"/>
              </a:rPr>
              <a:t>/cli  </a:t>
            </a:r>
            <a:endParaRPr lang="en-IN" sz="3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24577140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VUE </a:t>
            </a:r>
            <a:r>
              <a:rPr lang="en-IN" sz="4000" b="1" dirty="0" err="1" smtClean="0">
                <a:solidFill>
                  <a:schemeClr val="bg2">
                    <a:lumMod val="10000"/>
                  </a:schemeClr>
                </a:solidFill>
              </a:rPr>
              <a:t>js</a:t>
            </a:r>
            <a:r>
              <a:rPr lang="en-IN" sz="4000" b="1" dirty="0" smtClean="0">
                <a:solidFill>
                  <a:schemeClr val="bg2">
                    <a:lumMod val="10000"/>
                  </a:schemeClr>
                </a:solidFill>
              </a:rPr>
              <a:t>  Setup</a:t>
            </a:r>
            <a:endParaRPr lang="en-IN" sz="4000" b="1" dirty="0">
              <a:solidFill>
                <a:schemeClr val="bg2">
                  <a:lumMod val="10000"/>
                </a:schemeClr>
              </a:solidFill>
            </a:endParaRPr>
          </a:p>
        </p:txBody>
      </p:sp>
      <p:pic>
        <p:nvPicPr>
          <p:cNvPr id="7" name="Picture 6"/>
          <p:cNvPicPr>
            <a:picLocks noChangeAspect="1"/>
          </p:cNvPicPr>
          <p:nvPr/>
        </p:nvPicPr>
        <p:blipFill>
          <a:blip r:embed="rId2"/>
          <a:stretch>
            <a:fillRect/>
          </a:stretch>
        </p:blipFill>
        <p:spPr>
          <a:xfrm>
            <a:off x="11539256" y="0"/>
            <a:ext cx="652744" cy="754781"/>
          </a:xfrm>
          <a:prstGeom prst="rect">
            <a:avLst/>
          </a:prstGeom>
        </p:spPr>
      </p:pic>
      <p:pic>
        <p:nvPicPr>
          <p:cNvPr id="5" name="Picture 4"/>
          <p:cNvPicPr/>
          <p:nvPr/>
        </p:nvPicPr>
        <p:blipFill>
          <a:blip r:embed="rId3"/>
          <a:stretch>
            <a:fillRect/>
          </a:stretch>
        </p:blipFill>
        <p:spPr>
          <a:xfrm>
            <a:off x="-1" y="609599"/>
            <a:ext cx="12192001" cy="6082145"/>
          </a:xfrm>
          <a:prstGeom prst="rect">
            <a:avLst/>
          </a:prstGeom>
        </p:spPr>
      </p:pic>
      <p:sp>
        <p:nvSpPr>
          <p:cNvPr id="6"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25671480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What is </a:t>
            </a:r>
            <a:r>
              <a:rPr lang="en-IN" sz="4000" b="1" dirty="0" err="1" smtClean="0">
                <a:solidFill>
                  <a:schemeClr val="bg2">
                    <a:lumMod val="10000"/>
                  </a:schemeClr>
                </a:solidFill>
              </a:rPr>
              <a:t>Vue</a:t>
            </a:r>
            <a:r>
              <a:rPr lang="en-IN" sz="4000" b="1" dirty="0" smtClean="0">
                <a:solidFill>
                  <a:schemeClr val="bg2">
                    <a:lumMod val="10000"/>
                  </a:schemeClr>
                </a:solidFill>
              </a:rPr>
              <a:t> JS?</a:t>
            </a:r>
            <a:endParaRPr lang="en-IN" sz="4000" b="1" dirty="0">
              <a:solidFill>
                <a:schemeClr val="bg2">
                  <a:lumMod val="10000"/>
                </a:schemeClr>
              </a:solidFill>
            </a:endParaRPr>
          </a:p>
        </p:txBody>
      </p:sp>
      <p:pic>
        <p:nvPicPr>
          <p:cNvPr id="5" name="Picture 4"/>
          <p:cNvPicPr>
            <a:picLocks noChangeAspect="1"/>
          </p:cNvPicPr>
          <p:nvPr/>
        </p:nvPicPr>
        <p:blipFill>
          <a:blip r:embed="rId2"/>
          <a:stretch>
            <a:fillRect/>
          </a:stretch>
        </p:blipFill>
        <p:spPr>
          <a:xfrm>
            <a:off x="11539256" y="0"/>
            <a:ext cx="652744" cy="754781"/>
          </a:xfrm>
          <a:prstGeom prst="rect">
            <a:avLst/>
          </a:prstGeom>
        </p:spPr>
      </p:pic>
      <p:sp>
        <p:nvSpPr>
          <p:cNvPr id="7"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
        <p:nvSpPr>
          <p:cNvPr id="3" name="Rectangle 2"/>
          <p:cNvSpPr/>
          <p:nvPr/>
        </p:nvSpPr>
        <p:spPr>
          <a:xfrm>
            <a:off x="821294" y="691590"/>
            <a:ext cx="11044334" cy="6555641"/>
          </a:xfrm>
          <a:prstGeom prst="rect">
            <a:avLst/>
          </a:prstGeom>
        </p:spPr>
        <p:txBody>
          <a:bodyPr wrap="square">
            <a:spAutoFit/>
          </a:bodyPr>
          <a:lstStyle/>
          <a:p>
            <a:pPr>
              <a:lnSpc>
                <a:spcPct val="150000"/>
              </a:lnSpc>
            </a:pPr>
            <a:r>
              <a:rPr lang="en-US" sz="2800" dirty="0" smtClean="0">
                <a:solidFill>
                  <a:srgbClr val="000000"/>
                </a:solidFill>
              </a:rPr>
              <a:t>- Vue.js </a:t>
            </a:r>
            <a:r>
              <a:rPr lang="en-US" sz="2800" dirty="0">
                <a:solidFill>
                  <a:srgbClr val="000000"/>
                </a:solidFill>
              </a:rPr>
              <a:t>3.0 is the latest version of the Vue.js framework (September 2020 with several improvements ,changes and performance compared to the previous version, Vue.js 2.0. </a:t>
            </a:r>
          </a:p>
          <a:p>
            <a:pPr>
              <a:lnSpc>
                <a:spcPct val="150000"/>
              </a:lnSpc>
            </a:pPr>
            <a:endParaRPr lang="en-US" sz="2800" dirty="0" smtClean="0">
              <a:solidFill>
                <a:srgbClr val="000000"/>
              </a:solidFill>
            </a:endParaRPr>
          </a:p>
          <a:p>
            <a:pPr>
              <a:lnSpc>
                <a:spcPct val="150000"/>
              </a:lnSpc>
            </a:pPr>
            <a:r>
              <a:rPr lang="en-US" sz="2800" smtClean="0">
                <a:solidFill>
                  <a:srgbClr val="000000"/>
                </a:solidFill>
              </a:rPr>
              <a:t>- It </a:t>
            </a:r>
            <a:r>
              <a:rPr lang="en-US" sz="2800" dirty="0">
                <a:solidFill>
                  <a:srgbClr val="000000"/>
                </a:solidFill>
              </a:rPr>
              <a:t>has the best practices taken from Angular and React</a:t>
            </a:r>
            <a:r>
              <a:rPr lang="en-US" sz="2800" dirty="0" smtClean="0">
                <a:solidFill>
                  <a:srgbClr val="000000"/>
                </a:solidFill>
              </a:rPr>
              <a:t>.</a:t>
            </a:r>
          </a:p>
          <a:p>
            <a:pPr>
              <a:lnSpc>
                <a:spcPct val="150000"/>
              </a:lnSpc>
            </a:pPr>
            <a:endParaRPr lang="en-US" sz="2800" dirty="0">
              <a:solidFill>
                <a:srgbClr val="000000"/>
              </a:solidFill>
            </a:endParaRPr>
          </a:p>
          <a:p>
            <a:pPr>
              <a:lnSpc>
                <a:spcPct val="150000"/>
              </a:lnSpc>
            </a:pPr>
            <a:r>
              <a:rPr lang="en-US" sz="2800" dirty="0" smtClean="0">
                <a:solidFill>
                  <a:srgbClr val="000000"/>
                </a:solidFill>
              </a:rPr>
              <a:t>- Configurable with </a:t>
            </a:r>
            <a:r>
              <a:rPr lang="en-US" sz="2800" dirty="0" err="1" smtClean="0">
                <a:solidFill>
                  <a:srgbClr val="000000"/>
                </a:solidFill>
              </a:rPr>
              <a:t>Vite</a:t>
            </a:r>
            <a:r>
              <a:rPr lang="en-US" sz="2800" dirty="0" smtClean="0">
                <a:solidFill>
                  <a:srgbClr val="000000"/>
                </a:solidFill>
              </a:rPr>
              <a:t> for superfast build system.</a:t>
            </a:r>
          </a:p>
          <a:p>
            <a:pPr>
              <a:lnSpc>
                <a:spcPct val="150000"/>
              </a:lnSpc>
            </a:pPr>
            <a:endParaRPr lang="en-US" sz="2800" dirty="0" smtClean="0">
              <a:solidFill>
                <a:srgbClr val="000000"/>
              </a:solidFill>
            </a:endParaRPr>
          </a:p>
          <a:p>
            <a:pPr>
              <a:lnSpc>
                <a:spcPct val="150000"/>
              </a:lnSpc>
            </a:pPr>
            <a:r>
              <a:rPr lang="en-US" sz="2800" dirty="0" smtClean="0">
                <a:solidFill>
                  <a:srgbClr val="000000"/>
                </a:solidFill>
              </a:rPr>
              <a:t>- Enables to use </a:t>
            </a:r>
            <a:r>
              <a:rPr lang="en-US" sz="2800" dirty="0" err="1" smtClean="0">
                <a:solidFill>
                  <a:srgbClr val="000000"/>
                </a:solidFill>
              </a:rPr>
              <a:t>Vuetify</a:t>
            </a:r>
            <a:r>
              <a:rPr lang="en-US" sz="2800" dirty="0" smtClean="0">
                <a:solidFill>
                  <a:srgbClr val="000000"/>
                </a:solidFill>
              </a:rPr>
              <a:t> plugin for </a:t>
            </a:r>
            <a:r>
              <a:rPr lang="en-US" sz="2800" dirty="0" err="1" smtClean="0">
                <a:solidFill>
                  <a:srgbClr val="000000"/>
                </a:solidFill>
              </a:rPr>
              <a:t>vue</a:t>
            </a:r>
            <a:r>
              <a:rPr lang="en-US" sz="2800" dirty="0" smtClean="0">
                <a:solidFill>
                  <a:srgbClr val="000000"/>
                </a:solidFill>
              </a:rPr>
              <a:t>-components </a:t>
            </a:r>
            <a:endParaRPr lang="en-US" sz="2800" dirty="0">
              <a:solidFill>
                <a:srgbClr val="000000"/>
              </a:solidFill>
            </a:endParaRPr>
          </a:p>
          <a:p>
            <a:pPr>
              <a:lnSpc>
                <a:spcPct val="150000"/>
              </a:lnSpc>
            </a:pPr>
            <a:endParaRPr lang="en-US" sz="2800" dirty="0">
              <a:solidFill>
                <a:srgbClr val="000000"/>
              </a:solidFill>
              <a:latin typeface="Wingdings" panose="05000000000000000000" pitchFamily="2" charset="2"/>
            </a:endParaRPr>
          </a:p>
        </p:txBody>
      </p:sp>
    </p:spTree>
    <p:extLst>
      <p:ext uri="{BB962C8B-B14F-4D97-AF65-F5344CB8AC3E}">
        <p14:creationId xmlns:p14="http://schemas.microsoft.com/office/powerpoint/2010/main" val="19164379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VUE </a:t>
            </a:r>
            <a:r>
              <a:rPr lang="en-IN" sz="4000" b="1" dirty="0" err="1" smtClean="0">
                <a:solidFill>
                  <a:schemeClr val="bg2">
                    <a:lumMod val="10000"/>
                  </a:schemeClr>
                </a:solidFill>
              </a:rPr>
              <a:t>js</a:t>
            </a:r>
            <a:r>
              <a:rPr lang="en-IN" sz="4000" b="1" dirty="0" smtClean="0">
                <a:solidFill>
                  <a:schemeClr val="bg2">
                    <a:lumMod val="10000"/>
                  </a:schemeClr>
                </a:solidFill>
              </a:rPr>
              <a:t>  Setup</a:t>
            </a:r>
            <a:endParaRPr lang="en-IN" sz="4000" b="1" dirty="0">
              <a:solidFill>
                <a:schemeClr val="bg2">
                  <a:lumMod val="10000"/>
                </a:schemeClr>
              </a:solidFill>
            </a:endParaRPr>
          </a:p>
        </p:txBody>
      </p:sp>
      <p:pic>
        <p:nvPicPr>
          <p:cNvPr id="7" name="Picture 6"/>
          <p:cNvPicPr>
            <a:picLocks noChangeAspect="1"/>
          </p:cNvPicPr>
          <p:nvPr/>
        </p:nvPicPr>
        <p:blipFill>
          <a:blip r:embed="rId2"/>
          <a:stretch>
            <a:fillRect/>
          </a:stretch>
        </p:blipFill>
        <p:spPr>
          <a:xfrm>
            <a:off x="11539256" y="0"/>
            <a:ext cx="652744" cy="754781"/>
          </a:xfrm>
          <a:prstGeom prst="rect">
            <a:avLst/>
          </a:prstGeom>
        </p:spPr>
      </p:pic>
      <p:sp>
        <p:nvSpPr>
          <p:cNvPr id="3" name="Rectangle 2"/>
          <p:cNvSpPr/>
          <p:nvPr/>
        </p:nvSpPr>
        <p:spPr>
          <a:xfrm>
            <a:off x="2299854" y="754781"/>
            <a:ext cx="9239402" cy="5625899"/>
          </a:xfrm>
          <a:prstGeom prst="rect">
            <a:avLst/>
          </a:prstGeom>
        </p:spPr>
        <p:txBody>
          <a:bodyPr wrap="square">
            <a:spAutoFit/>
          </a:bodyPr>
          <a:lstStyle/>
          <a:p>
            <a:pPr>
              <a:lnSpc>
                <a:spcPct val="107000"/>
              </a:lnSpc>
              <a:spcAft>
                <a:spcPts val="800"/>
              </a:spcAft>
            </a:pPr>
            <a:r>
              <a:rPr lang="en-IN" sz="2800" dirty="0">
                <a:latin typeface="Calibri" panose="020F0502020204030204" pitchFamily="34" charset="0"/>
                <a:ea typeface="Calibri" panose="020F0502020204030204" pitchFamily="34" charset="0"/>
                <a:cs typeface="Times New Roman" panose="02020603050405020304" pitchFamily="18" charset="0"/>
              </a:rPr>
              <a:t>$ </a:t>
            </a:r>
            <a:r>
              <a:rPr lang="en-IN" sz="2800" dirty="0" err="1">
                <a:latin typeface="Calibri" panose="020F0502020204030204" pitchFamily="34" charset="0"/>
                <a:ea typeface="Calibri" panose="020F0502020204030204" pitchFamily="34" charset="0"/>
                <a:cs typeface="Times New Roman" panose="02020603050405020304" pitchFamily="18" charset="0"/>
              </a:rPr>
              <a:t>npm</a:t>
            </a:r>
            <a:r>
              <a:rPr lang="en-IN" sz="2800" dirty="0">
                <a:latin typeface="Calibri" panose="020F0502020204030204" pitchFamily="34" charset="0"/>
                <a:ea typeface="Calibri" panose="020F0502020204030204" pitchFamily="34" charset="0"/>
                <a:cs typeface="Times New Roman" panose="02020603050405020304" pitchFamily="18" charset="0"/>
              </a:rPr>
              <a:t> install –g  @</a:t>
            </a:r>
            <a:r>
              <a:rPr lang="en-IN" sz="2800" dirty="0" err="1">
                <a:latin typeface="Calibri" panose="020F0502020204030204" pitchFamily="34" charset="0"/>
                <a:ea typeface="Calibri" panose="020F0502020204030204" pitchFamily="34" charset="0"/>
                <a:cs typeface="Times New Roman" panose="02020603050405020304" pitchFamily="18" charset="0"/>
              </a:rPr>
              <a:t>vue</a:t>
            </a:r>
            <a:r>
              <a:rPr lang="en-IN" sz="2800" dirty="0">
                <a:latin typeface="Calibri" panose="020F0502020204030204" pitchFamily="34" charset="0"/>
                <a:ea typeface="Calibri" panose="020F0502020204030204" pitchFamily="34" charset="0"/>
                <a:cs typeface="Times New Roman" panose="02020603050405020304" pitchFamily="18" charset="0"/>
              </a:rPr>
              <a:t>/cli</a:t>
            </a:r>
          </a:p>
          <a:p>
            <a:pPr>
              <a:lnSpc>
                <a:spcPct val="107000"/>
              </a:lnSpc>
              <a:spcAft>
                <a:spcPts val="800"/>
              </a:spcAft>
            </a:pPr>
            <a:r>
              <a:rPr lang="en-IN" sz="2800" dirty="0">
                <a:latin typeface="Calibri" panose="020F0502020204030204" pitchFamily="34" charset="0"/>
                <a:ea typeface="Calibri" panose="020F0502020204030204" pitchFamily="34" charset="0"/>
                <a:cs typeface="Times New Roman" panose="02020603050405020304" pitchFamily="18" charset="0"/>
              </a:rPr>
              <a:t>$ </a:t>
            </a:r>
            <a:r>
              <a:rPr lang="en-IN" sz="2800" dirty="0" err="1">
                <a:latin typeface="Calibri" panose="020F0502020204030204" pitchFamily="34" charset="0"/>
                <a:ea typeface="Calibri" panose="020F0502020204030204" pitchFamily="34" charset="0"/>
                <a:cs typeface="Times New Roman" panose="02020603050405020304" pitchFamily="18" charset="0"/>
              </a:rPr>
              <a:t>vue</a:t>
            </a:r>
            <a:r>
              <a:rPr lang="en-IN" sz="2800" dirty="0">
                <a:latin typeface="Calibri" panose="020F0502020204030204" pitchFamily="34" charset="0"/>
                <a:ea typeface="Calibri" panose="020F0502020204030204" pitchFamily="34" charset="0"/>
                <a:cs typeface="Times New Roman" panose="02020603050405020304" pitchFamily="18" charset="0"/>
              </a:rPr>
              <a:t>  - -version  </a:t>
            </a:r>
          </a:p>
          <a:p>
            <a:pPr>
              <a:lnSpc>
                <a:spcPct val="107000"/>
              </a:lnSpc>
              <a:spcAft>
                <a:spcPts val="800"/>
              </a:spcAft>
            </a:pPr>
            <a:r>
              <a:rPr lang="en-IN" sz="2800" dirty="0">
                <a:latin typeface="Calibri" panose="020F0502020204030204" pitchFamily="34" charset="0"/>
                <a:ea typeface="Calibri" panose="020F0502020204030204" pitchFamily="34" charset="0"/>
                <a:cs typeface="Times New Roman" panose="02020603050405020304" pitchFamily="18" charset="0"/>
              </a:rPr>
              <a:t>$ </a:t>
            </a:r>
            <a:r>
              <a:rPr lang="en-IN" sz="2800" dirty="0" err="1">
                <a:latin typeface="Calibri" panose="020F0502020204030204" pitchFamily="34" charset="0"/>
                <a:ea typeface="Calibri" panose="020F0502020204030204" pitchFamily="34" charset="0"/>
                <a:cs typeface="Times New Roman" panose="02020603050405020304" pitchFamily="18" charset="0"/>
              </a:rPr>
              <a:t>vue</a:t>
            </a:r>
            <a:r>
              <a:rPr lang="en-IN" sz="2800" dirty="0">
                <a:latin typeface="Calibri" panose="020F0502020204030204" pitchFamily="34" charset="0"/>
                <a:ea typeface="Calibri" panose="020F0502020204030204" pitchFamily="34" charset="0"/>
                <a:cs typeface="Times New Roman" panose="02020603050405020304" pitchFamily="18" charset="0"/>
              </a:rPr>
              <a:t> create </a:t>
            </a:r>
            <a:r>
              <a:rPr lang="en-IN" sz="2800" dirty="0" smtClean="0">
                <a:latin typeface="Calibri" panose="020F0502020204030204" pitchFamily="34" charset="0"/>
                <a:ea typeface="Calibri" panose="020F0502020204030204" pitchFamily="34" charset="0"/>
                <a:cs typeface="Times New Roman" panose="02020603050405020304" pitchFamily="18" charset="0"/>
              </a:rPr>
              <a:t>vue3-app</a:t>
            </a:r>
            <a:endParaRPr lang="en-IN"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800" dirty="0">
                <a:latin typeface="Calibri" panose="020F0502020204030204" pitchFamily="34" charset="0"/>
                <a:ea typeface="Calibri" panose="020F0502020204030204" pitchFamily="34" charset="0"/>
                <a:cs typeface="Times New Roman" panose="02020603050405020304" pitchFamily="18" charset="0"/>
              </a:rPr>
              <a:t>	</a:t>
            </a:r>
            <a:r>
              <a:rPr lang="en-IN" sz="2800" dirty="0" err="1">
                <a:latin typeface="Calibri" panose="020F0502020204030204" pitchFamily="34" charset="0"/>
                <a:ea typeface="Calibri" panose="020F0502020204030204" pitchFamily="34" charset="0"/>
                <a:cs typeface="Times New Roman" panose="02020603050405020304" pitchFamily="18" charset="0"/>
              </a:rPr>
              <a:t>Preset</a:t>
            </a:r>
            <a:r>
              <a:rPr lang="en-IN" sz="2800" dirty="0">
                <a:latin typeface="Calibri" panose="020F0502020204030204" pitchFamily="34" charset="0"/>
                <a:ea typeface="Calibri" panose="020F0502020204030204" pitchFamily="34" charset="0"/>
                <a:cs typeface="Times New Roman" panose="02020603050405020304" pitchFamily="18" charset="0"/>
              </a:rPr>
              <a:t>: default (Babel)</a:t>
            </a:r>
          </a:p>
          <a:p>
            <a:pPr>
              <a:lnSpc>
                <a:spcPct val="107000"/>
              </a:lnSpc>
              <a:spcAft>
                <a:spcPts val="800"/>
              </a:spcAft>
            </a:pPr>
            <a:r>
              <a:rPr lang="en-IN" sz="2800" dirty="0">
                <a:latin typeface="Calibri" panose="020F0502020204030204" pitchFamily="34" charset="0"/>
                <a:ea typeface="Calibri" panose="020F0502020204030204" pitchFamily="34" charset="0"/>
                <a:cs typeface="Times New Roman" panose="02020603050405020304" pitchFamily="18" charset="0"/>
              </a:rPr>
              <a:t>$ cd </a:t>
            </a:r>
            <a:r>
              <a:rPr lang="en-IN" sz="2800" dirty="0" smtClean="0">
                <a:latin typeface="Calibri" panose="020F0502020204030204" pitchFamily="34" charset="0"/>
                <a:ea typeface="Calibri" panose="020F0502020204030204" pitchFamily="34" charset="0"/>
                <a:cs typeface="Times New Roman" panose="02020603050405020304" pitchFamily="18" charset="0"/>
              </a:rPr>
              <a:t>vue3-app </a:t>
            </a:r>
            <a:r>
              <a:rPr lang="en-IN" sz="2800" dirty="0">
                <a:latin typeface="Calibri" panose="020F0502020204030204" pitchFamily="34" charset="0"/>
                <a:ea typeface="Calibri" panose="020F0502020204030204" pitchFamily="34" charset="0"/>
                <a:cs typeface="Times New Roman" panose="02020603050405020304" pitchFamily="18" charset="0"/>
              </a:rPr>
              <a:t>&amp; </a:t>
            </a:r>
            <a:r>
              <a:rPr lang="en-IN" sz="2800" dirty="0" err="1">
                <a:latin typeface="Calibri" panose="020F0502020204030204" pitchFamily="34" charset="0"/>
                <a:ea typeface="Calibri" panose="020F0502020204030204" pitchFamily="34" charset="0"/>
                <a:cs typeface="Times New Roman" panose="02020603050405020304" pitchFamily="18" charset="0"/>
              </a:rPr>
              <a:t>npm</a:t>
            </a:r>
            <a:r>
              <a:rPr lang="en-IN" sz="2800" dirty="0">
                <a:latin typeface="Calibri" panose="020F0502020204030204" pitchFamily="34" charset="0"/>
                <a:ea typeface="Calibri" panose="020F0502020204030204" pitchFamily="34" charset="0"/>
                <a:cs typeface="Times New Roman" panose="02020603050405020304" pitchFamily="18" charset="0"/>
              </a:rPr>
              <a:t> run serve</a:t>
            </a:r>
          </a:p>
          <a:p>
            <a:pPr>
              <a:lnSpc>
                <a:spcPct val="107000"/>
              </a:lnSpc>
              <a:spcAft>
                <a:spcPts val="800"/>
              </a:spcAft>
            </a:pPr>
            <a:r>
              <a:rPr lang="en-IN" sz="2800" dirty="0">
                <a:latin typeface="Calibri" panose="020F0502020204030204" pitchFamily="34" charset="0"/>
                <a:ea typeface="Calibri" panose="020F0502020204030204" pitchFamily="34" charset="0"/>
                <a:cs typeface="Times New Roman" panose="02020603050405020304" pitchFamily="18" charset="0"/>
              </a:rPr>
              <a:t>Open browser and visit : localhost:8080</a:t>
            </a:r>
          </a:p>
          <a:p>
            <a:pPr>
              <a:lnSpc>
                <a:spcPct val="107000"/>
              </a:lnSpc>
              <a:spcAft>
                <a:spcPts val="800"/>
              </a:spcAft>
            </a:pPr>
            <a:r>
              <a:rPr lang="en-IN" sz="2800" dirty="0">
                <a:latin typeface="Calibri" panose="020F0502020204030204" pitchFamily="34" charset="0"/>
                <a:ea typeface="Calibri" panose="020F0502020204030204" pitchFamily="34" charset="0"/>
                <a:cs typeface="Times New Roman" panose="02020603050405020304" pitchFamily="18" charset="0"/>
              </a:rPr>
              <a:t> </a:t>
            </a:r>
            <a:r>
              <a:rPr lang="en-IN" sz="2800" dirty="0" smtClean="0">
                <a:latin typeface="Calibri" panose="020F0502020204030204" pitchFamily="34" charset="0"/>
                <a:ea typeface="Calibri" panose="020F0502020204030204" pitchFamily="34" charset="0"/>
                <a:cs typeface="Times New Roman" panose="02020603050405020304" pitchFamily="18" charset="0"/>
              </a:rPr>
              <a:t>To </a:t>
            </a:r>
            <a:r>
              <a:rPr lang="en-IN" sz="2800" dirty="0">
                <a:latin typeface="Calibri" panose="020F0502020204030204" pitchFamily="34" charset="0"/>
                <a:ea typeface="Calibri" panose="020F0502020204030204" pitchFamily="34" charset="0"/>
                <a:cs typeface="Times New Roman" panose="02020603050405020304" pitchFamily="18" charset="0"/>
              </a:rPr>
              <a:t>use </a:t>
            </a:r>
            <a:r>
              <a:rPr lang="en-IN" sz="2800" dirty="0" err="1">
                <a:latin typeface="Calibri" panose="020F0502020204030204" pitchFamily="34" charset="0"/>
                <a:ea typeface="Calibri" panose="020F0502020204030204" pitchFamily="34" charset="0"/>
                <a:cs typeface="Times New Roman" panose="02020603050405020304" pitchFamily="18" charset="0"/>
              </a:rPr>
              <a:t>vue</a:t>
            </a:r>
            <a:r>
              <a:rPr lang="en-IN" sz="2800" dirty="0">
                <a:latin typeface="Calibri" panose="020F0502020204030204" pitchFamily="34" charset="0"/>
                <a:ea typeface="Calibri" panose="020F0502020204030204" pitchFamily="34" charset="0"/>
                <a:cs typeface="Times New Roman" panose="02020603050405020304" pitchFamily="18" charset="0"/>
              </a:rPr>
              <a:t> </a:t>
            </a:r>
            <a:r>
              <a:rPr lang="en-IN" sz="2800" dirty="0" err="1">
                <a:latin typeface="Calibri" panose="020F0502020204030204" pitchFamily="34" charset="0"/>
                <a:ea typeface="Calibri" panose="020F0502020204030204" pitchFamily="34" charset="0"/>
                <a:cs typeface="Times New Roman" panose="02020603050405020304" pitchFamily="18" charset="0"/>
              </a:rPr>
              <a:t>ui</a:t>
            </a:r>
            <a:endParaRPr lang="en-IN" sz="2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800" dirty="0">
                <a:latin typeface="Calibri" panose="020F0502020204030204" pitchFamily="34" charset="0"/>
                <a:ea typeface="Calibri" panose="020F0502020204030204" pitchFamily="34" charset="0"/>
                <a:cs typeface="Times New Roman" panose="02020603050405020304" pitchFamily="18" charset="0"/>
              </a:rPr>
              <a:t>$ </a:t>
            </a:r>
            <a:r>
              <a:rPr lang="en-IN" sz="2800" dirty="0" err="1">
                <a:latin typeface="Calibri" panose="020F0502020204030204" pitchFamily="34" charset="0"/>
                <a:ea typeface="Calibri" panose="020F0502020204030204" pitchFamily="34" charset="0"/>
                <a:cs typeface="Times New Roman" panose="02020603050405020304" pitchFamily="18" charset="0"/>
              </a:rPr>
              <a:t>vue</a:t>
            </a:r>
            <a:r>
              <a:rPr lang="en-IN" sz="2800" dirty="0">
                <a:latin typeface="Calibri" panose="020F0502020204030204" pitchFamily="34" charset="0"/>
                <a:ea typeface="Calibri" panose="020F0502020204030204" pitchFamily="34" charset="0"/>
                <a:cs typeface="Times New Roman" panose="02020603050405020304" pitchFamily="18" charset="0"/>
              </a:rPr>
              <a:t> </a:t>
            </a:r>
            <a:r>
              <a:rPr lang="en-IN" sz="2800" dirty="0" err="1">
                <a:latin typeface="Calibri" panose="020F0502020204030204" pitchFamily="34" charset="0"/>
                <a:ea typeface="Calibri" panose="020F0502020204030204" pitchFamily="34" charset="0"/>
                <a:cs typeface="Times New Roman" panose="02020603050405020304" pitchFamily="18" charset="0"/>
              </a:rPr>
              <a:t>ui</a:t>
            </a:r>
            <a:r>
              <a:rPr lang="en-IN" sz="2800" dirty="0">
                <a:latin typeface="Calibri" panose="020F0502020204030204" pitchFamily="34" charset="0"/>
                <a:ea typeface="Calibri" panose="020F0502020204030204" pitchFamily="34" charset="0"/>
                <a:cs typeface="Times New Roman" panose="02020603050405020304" pitchFamily="18" charset="0"/>
              </a:rPr>
              <a:t>   (runs on localhost:8000)</a:t>
            </a:r>
          </a:p>
          <a:p>
            <a:pPr>
              <a:lnSpc>
                <a:spcPct val="107000"/>
              </a:lnSpc>
              <a:spcAft>
                <a:spcPts val="800"/>
              </a:spcAft>
            </a:pPr>
            <a:r>
              <a:rPr lang="en-IN" sz="2800" dirty="0">
                <a:latin typeface="Calibri" panose="020F0502020204030204" pitchFamily="34" charset="0"/>
                <a:ea typeface="Calibri" panose="020F0502020204030204" pitchFamily="34" charset="0"/>
                <a:cs typeface="Times New Roman" panose="02020603050405020304" pitchFamily="18" charset="0"/>
              </a:rPr>
              <a:t>    We can create project , remove project </a:t>
            </a:r>
            <a:r>
              <a:rPr lang="en-IN" sz="2800" dirty="0" err="1">
                <a:latin typeface="Calibri" panose="020F0502020204030204" pitchFamily="34" charset="0"/>
                <a:ea typeface="Calibri" panose="020F0502020204030204" pitchFamily="34" charset="0"/>
                <a:cs typeface="Times New Roman" panose="02020603050405020304" pitchFamily="18" charset="0"/>
              </a:rPr>
              <a:t>etc</a:t>
            </a:r>
            <a:r>
              <a:rPr lang="en-IN" sz="2800" dirty="0">
                <a:latin typeface="Calibri" panose="020F0502020204030204" pitchFamily="34" charset="0"/>
                <a:ea typeface="Calibri" panose="020F0502020204030204" pitchFamily="34" charset="0"/>
                <a:cs typeface="Times New Roman" panose="02020603050405020304" pitchFamily="18" charset="0"/>
              </a:rPr>
              <a:t> from UI.</a:t>
            </a:r>
          </a:p>
          <a:p>
            <a:pPr>
              <a:lnSpc>
                <a:spcPct val="107000"/>
              </a:lnSpc>
              <a:spcAft>
                <a:spcPts val="800"/>
              </a:spcAft>
            </a:pPr>
            <a:r>
              <a:rPr lang="en-IN" sz="2800" dirty="0">
                <a:latin typeface="Calibri" panose="020F0502020204030204" pitchFamily="34" charset="0"/>
                <a:ea typeface="Calibri" panose="020F0502020204030204" pitchFamily="34" charset="0"/>
                <a:cs typeface="Times New Roman" panose="02020603050405020304" pitchFamily="18" charset="0"/>
              </a:rPr>
              <a:t> </a:t>
            </a:r>
            <a:r>
              <a:rPr lang="en-IN" sz="2800" dirty="0" smtClean="0">
                <a:latin typeface="Calibri" panose="020F0502020204030204" pitchFamily="34" charset="0"/>
                <a:ea typeface="Calibri" panose="020F0502020204030204" pitchFamily="34" charset="0"/>
                <a:cs typeface="Times New Roman" panose="02020603050405020304" pitchFamily="18" charset="0"/>
              </a:rPr>
              <a:t>Install </a:t>
            </a:r>
            <a:r>
              <a:rPr lang="en-IN" sz="2800" dirty="0">
                <a:latin typeface="Calibri" panose="020F0502020204030204" pitchFamily="34" charset="0"/>
                <a:ea typeface="Calibri" panose="020F0502020204030204" pitchFamily="34" charset="0"/>
                <a:cs typeface="Times New Roman" panose="02020603050405020304" pitchFamily="18" charset="0"/>
              </a:rPr>
              <a:t>VS code extension : </a:t>
            </a:r>
            <a:r>
              <a:rPr lang="en-IN" sz="2800" dirty="0" err="1" smtClean="0">
                <a:latin typeface="Calibri" panose="020F0502020204030204" pitchFamily="34" charset="0"/>
                <a:ea typeface="Calibri" panose="020F0502020204030204" pitchFamily="34" charset="0"/>
                <a:cs typeface="Times New Roman" panose="02020603050405020304" pitchFamily="18" charset="0"/>
              </a:rPr>
              <a:t>vuter</a:t>
            </a:r>
            <a:endParaRPr lang="en-IN" sz="2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42116890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311236"/>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VUEX</a:t>
            </a:r>
            <a:endParaRPr lang="en-IN" sz="4000" b="1" dirty="0">
              <a:solidFill>
                <a:schemeClr val="bg2">
                  <a:lumMod val="10000"/>
                </a:schemeClr>
              </a:solidFill>
            </a:endParaRPr>
          </a:p>
        </p:txBody>
      </p:sp>
      <p:pic>
        <p:nvPicPr>
          <p:cNvPr id="7" name="Picture 6"/>
          <p:cNvPicPr>
            <a:picLocks noChangeAspect="1"/>
          </p:cNvPicPr>
          <p:nvPr/>
        </p:nvPicPr>
        <p:blipFill>
          <a:blip r:embed="rId2"/>
          <a:stretch>
            <a:fillRect/>
          </a:stretch>
        </p:blipFill>
        <p:spPr>
          <a:xfrm>
            <a:off x="11539256" y="0"/>
            <a:ext cx="652744" cy="754781"/>
          </a:xfrm>
          <a:prstGeom prst="rect">
            <a:avLst/>
          </a:prstGeom>
        </p:spPr>
      </p:pic>
    </p:spTree>
    <p:extLst>
      <p:ext uri="{BB962C8B-B14F-4D97-AF65-F5344CB8AC3E}">
        <p14:creationId xmlns:p14="http://schemas.microsoft.com/office/powerpoint/2010/main" val="412847237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VUE JS</a:t>
            </a:r>
            <a:endParaRPr lang="en-IN" sz="4000" b="1" dirty="0">
              <a:solidFill>
                <a:schemeClr val="bg2">
                  <a:lumMod val="10000"/>
                </a:schemeClr>
              </a:solidFill>
            </a:endParaRPr>
          </a:p>
        </p:txBody>
      </p:sp>
      <p:pic>
        <p:nvPicPr>
          <p:cNvPr id="7" name="Picture 6"/>
          <p:cNvPicPr>
            <a:picLocks noChangeAspect="1"/>
          </p:cNvPicPr>
          <p:nvPr/>
        </p:nvPicPr>
        <p:blipFill>
          <a:blip r:embed="rId2"/>
          <a:stretch>
            <a:fillRect/>
          </a:stretch>
        </p:blipFill>
        <p:spPr>
          <a:xfrm>
            <a:off x="11539256" y="0"/>
            <a:ext cx="652744" cy="754781"/>
          </a:xfrm>
          <a:prstGeom prst="rect">
            <a:avLst/>
          </a:prstGeom>
        </p:spPr>
      </p:pic>
      <p:pic>
        <p:nvPicPr>
          <p:cNvPr id="6" name="Picture 5"/>
          <p:cNvPicPr/>
          <p:nvPr/>
        </p:nvPicPr>
        <p:blipFill rotWithShape="1">
          <a:blip r:embed="rId3"/>
          <a:srcRect r="5536" b="28970"/>
          <a:stretch/>
        </p:blipFill>
        <p:spPr>
          <a:xfrm>
            <a:off x="611736" y="1263506"/>
            <a:ext cx="10374918" cy="4472276"/>
          </a:xfrm>
          <a:prstGeom prst="rect">
            <a:avLst/>
          </a:prstGeom>
        </p:spPr>
      </p:pic>
      <p:sp>
        <p:nvSpPr>
          <p:cNvPr id="5"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40046320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err="1" smtClean="0">
                <a:solidFill>
                  <a:schemeClr val="bg2">
                    <a:lumMod val="10000"/>
                  </a:schemeClr>
                </a:solidFill>
              </a:rPr>
              <a:t>Vuex</a:t>
            </a:r>
            <a:endParaRPr lang="en-IN" sz="4000" b="1" dirty="0">
              <a:solidFill>
                <a:schemeClr val="bg2">
                  <a:lumMod val="10000"/>
                </a:schemeClr>
              </a:solidFill>
            </a:endParaRPr>
          </a:p>
        </p:txBody>
      </p:sp>
      <p:pic>
        <p:nvPicPr>
          <p:cNvPr id="7" name="Picture 6"/>
          <p:cNvPicPr>
            <a:picLocks noChangeAspect="1"/>
          </p:cNvPicPr>
          <p:nvPr/>
        </p:nvPicPr>
        <p:blipFill>
          <a:blip r:embed="rId2"/>
          <a:stretch>
            <a:fillRect/>
          </a:stretch>
        </p:blipFill>
        <p:spPr>
          <a:xfrm>
            <a:off x="11539256" y="0"/>
            <a:ext cx="652744" cy="754781"/>
          </a:xfrm>
          <a:prstGeom prst="rect">
            <a:avLst/>
          </a:prstGeom>
        </p:spPr>
      </p:pic>
      <p:pic>
        <p:nvPicPr>
          <p:cNvPr id="5" name="Picture 4"/>
          <p:cNvPicPr/>
          <p:nvPr/>
        </p:nvPicPr>
        <p:blipFill rotWithShape="1">
          <a:blip r:embed="rId3"/>
          <a:srcRect r="21960" b="30869"/>
          <a:stretch/>
        </p:blipFill>
        <p:spPr>
          <a:xfrm>
            <a:off x="1249044" y="875577"/>
            <a:ext cx="9876156" cy="4666241"/>
          </a:xfrm>
          <a:prstGeom prst="rect">
            <a:avLst/>
          </a:prstGeom>
        </p:spPr>
      </p:pic>
      <p:sp>
        <p:nvSpPr>
          <p:cNvPr id="6"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35765595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err="1" smtClean="0">
                <a:solidFill>
                  <a:schemeClr val="bg2">
                    <a:lumMod val="10000"/>
                  </a:schemeClr>
                </a:solidFill>
              </a:rPr>
              <a:t>Vuex</a:t>
            </a:r>
            <a:endParaRPr lang="en-IN" sz="4000" b="1" dirty="0">
              <a:solidFill>
                <a:schemeClr val="bg2">
                  <a:lumMod val="10000"/>
                </a:schemeClr>
              </a:solidFill>
            </a:endParaRPr>
          </a:p>
        </p:txBody>
      </p:sp>
      <p:pic>
        <p:nvPicPr>
          <p:cNvPr id="7" name="Picture 6"/>
          <p:cNvPicPr>
            <a:picLocks noChangeAspect="1"/>
          </p:cNvPicPr>
          <p:nvPr/>
        </p:nvPicPr>
        <p:blipFill>
          <a:blip r:embed="rId2"/>
          <a:stretch>
            <a:fillRect/>
          </a:stretch>
        </p:blipFill>
        <p:spPr>
          <a:xfrm>
            <a:off x="11539256" y="0"/>
            <a:ext cx="652744" cy="754781"/>
          </a:xfrm>
          <a:prstGeom prst="rect">
            <a:avLst/>
          </a:prstGeom>
        </p:spPr>
      </p:pic>
      <p:pic>
        <p:nvPicPr>
          <p:cNvPr id="6" name="Picture 5"/>
          <p:cNvPicPr/>
          <p:nvPr/>
        </p:nvPicPr>
        <p:blipFill rotWithShape="1">
          <a:blip r:embed="rId3"/>
          <a:srcRect r="11082" b="23130"/>
          <a:stretch/>
        </p:blipFill>
        <p:spPr>
          <a:xfrm>
            <a:off x="777990" y="903288"/>
            <a:ext cx="10761266" cy="5386676"/>
          </a:xfrm>
          <a:prstGeom prst="rect">
            <a:avLst/>
          </a:prstGeom>
        </p:spPr>
      </p:pic>
      <p:sp>
        <p:nvSpPr>
          <p:cNvPr id="5"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236511045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
            <a:ext cx="9144000" cy="688975"/>
          </a:xfrm>
          <a:blipFill>
            <a:blip r:embed="rId2"/>
            <a:tile tx="0" ty="0" sx="100000" sy="100000" flip="none" algn="tl"/>
          </a:blipFill>
        </p:spPr>
        <p:txBody>
          <a:bodyPr>
            <a:noAutofit/>
          </a:bodyPr>
          <a:lstStyle/>
          <a:p>
            <a:r>
              <a:rPr lang="en-US" sz="4000" dirty="0" err="1" smtClean="0">
                <a:solidFill>
                  <a:srgbClr val="FFFF00"/>
                </a:solidFill>
              </a:rPr>
              <a:t>VueX</a:t>
            </a:r>
            <a:r>
              <a:rPr lang="en-US" sz="4000" dirty="0" smtClean="0">
                <a:solidFill>
                  <a:srgbClr val="FFFF00"/>
                </a:solidFill>
              </a:rPr>
              <a:t> Pattern</a:t>
            </a:r>
            <a:endParaRPr lang="en-US" sz="4000" dirty="0">
              <a:solidFill>
                <a:srgbClr val="FFFF00"/>
              </a:solidFill>
            </a:endParaRPr>
          </a:p>
        </p:txBody>
      </p:sp>
      <p:sp>
        <p:nvSpPr>
          <p:cNvPr id="3" name="TextBox 2"/>
          <p:cNvSpPr txBox="1"/>
          <p:nvPr/>
        </p:nvSpPr>
        <p:spPr>
          <a:xfrm>
            <a:off x="1431852" y="682048"/>
            <a:ext cx="9236149" cy="2677656"/>
          </a:xfrm>
          <a:prstGeom prst="rect">
            <a:avLst/>
          </a:prstGeom>
          <a:noFill/>
        </p:spPr>
        <p:txBody>
          <a:bodyPr wrap="square" rtlCol="0">
            <a:spAutoFit/>
          </a:bodyPr>
          <a:lstStyle/>
          <a:p>
            <a:r>
              <a:rPr lang="en-US" sz="2800" dirty="0" smtClean="0"/>
              <a:t>It is imitation of Flux/</a:t>
            </a:r>
            <a:r>
              <a:rPr lang="en-US" sz="2800" dirty="0" err="1" smtClean="0"/>
              <a:t>Redux</a:t>
            </a:r>
            <a:r>
              <a:rPr lang="en-US" sz="2800" dirty="0" smtClean="0"/>
              <a:t> pattern.</a:t>
            </a:r>
          </a:p>
          <a:p>
            <a:endParaRPr lang="en-US" sz="2800" dirty="0"/>
          </a:p>
          <a:p>
            <a:r>
              <a:rPr lang="en-US" sz="2800" dirty="0"/>
              <a:t> </a:t>
            </a:r>
            <a:r>
              <a:rPr lang="en-US" sz="2800" dirty="0" err="1" smtClean="0"/>
              <a:t>VueX</a:t>
            </a:r>
            <a:r>
              <a:rPr lang="en-US" sz="2800" dirty="0" smtClean="0"/>
              <a:t>  is a simple</a:t>
            </a:r>
            <a:r>
              <a:rPr lang="en-US" sz="2800" dirty="0"/>
              <a:t>, predictable state model. An emphasis on functional programming and immutable data. </a:t>
            </a:r>
          </a:p>
          <a:p>
            <a:endParaRPr lang="en-US" sz="2800" dirty="0"/>
          </a:p>
          <a:p>
            <a:endParaRPr lang="en-US" sz="2800" dirty="0"/>
          </a:p>
        </p:txBody>
      </p:sp>
      <p:pic>
        <p:nvPicPr>
          <p:cNvPr id="1026" name="Picture 2" descr="Redux"/>
          <p:cNvPicPr>
            <a:picLocks noChangeAspect="1" noChangeArrowheads="1"/>
          </p:cNvPicPr>
          <p:nvPr/>
        </p:nvPicPr>
        <p:blipFill rotWithShape="1">
          <a:blip r:embed="rId3">
            <a:extLst>
              <a:ext uri="{28A0092B-C50C-407E-A947-70E740481C1C}">
                <a14:useLocalDpi xmlns:a14="http://schemas.microsoft.com/office/drawing/2010/main" val="0"/>
              </a:ext>
            </a:extLst>
          </a:blip>
          <a:srcRect l="23636" t="6300" r="24243"/>
          <a:stretch/>
        </p:blipFill>
        <p:spPr bwMode="auto">
          <a:xfrm>
            <a:off x="2536479" y="2525916"/>
            <a:ext cx="6553200" cy="31415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027976" y="2525916"/>
            <a:ext cx="1629624" cy="369332"/>
          </a:xfrm>
          <a:prstGeom prst="rect">
            <a:avLst/>
          </a:prstGeom>
          <a:noFill/>
        </p:spPr>
        <p:txBody>
          <a:bodyPr wrap="square" rtlCol="0">
            <a:spAutoFit/>
          </a:bodyPr>
          <a:lstStyle/>
          <a:p>
            <a:r>
              <a:rPr lang="en-US" b="1" dirty="0" smtClean="0">
                <a:solidFill>
                  <a:srgbClr val="FF0000"/>
                </a:solidFill>
              </a:rPr>
              <a:t>Without </a:t>
            </a:r>
            <a:r>
              <a:rPr lang="en-US" b="1" dirty="0" err="1" smtClean="0">
                <a:solidFill>
                  <a:srgbClr val="FF0000"/>
                </a:solidFill>
              </a:rPr>
              <a:t>Vuex</a:t>
            </a:r>
            <a:endParaRPr lang="en-US" b="1" dirty="0">
              <a:solidFill>
                <a:srgbClr val="FF0000"/>
              </a:solidFill>
            </a:endParaRPr>
          </a:p>
        </p:txBody>
      </p:sp>
      <p:sp>
        <p:nvSpPr>
          <p:cNvPr id="6" name="TextBox 5"/>
          <p:cNvSpPr txBox="1"/>
          <p:nvPr/>
        </p:nvSpPr>
        <p:spPr>
          <a:xfrm>
            <a:off x="8466499" y="2387416"/>
            <a:ext cx="1637168" cy="369332"/>
          </a:xfrm>
          <a:prstGeom prst="rect">
            <a:avLst/>
          </a:prstGeom>
          <a:noFill/>
        </p:spPr>
        <p:txBody>
          <a:bodyPr wrap="square" rtlCol="0">
            <a:spAutoFit/>
          </a:bodyPr>
          <a:lstStyle/>
          <a:p>
            <a:r>
              <a:rPr lang="en-US" b="1" dirty="0" smtClean="0">
                <a:solidFill>
                  <a:srgbClr val="FF0000"/>
                </a:solidFill>
              </a:rPr>
              <a:t>With </a:t>
            </a:r>
            <a:r>
              <a:rPr lang="en-US" b="1" dirty="0" err="1" smtClean="0">
                <a:solidFill>
                  <a:srgbClr val="FF0000"/>
                </a:solidFill>
              </a:rPr>
              <a:t>Vuex</a:t>
            </a:r>
            <a:endParaRPr lang="en-US" b="1" dirty="0">
              <a:solidFill>
                <a:srgbClr val="FF0000"/>
              </a:solidFill>
            </a:endParaRPr>
          </a:p>
        </p:txBody>
      </p:sp>
    </p:spTree>
    <p:extLst>
      <p:ext uri="{BB962C8B-B14F-4D97-AF65-F5344CB8AC3E}">
        <p14:creationId xmlns:p14="http://schemas.microsoft.com/office/powerpoint/2010/main" val="16873594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143000"/>
            <a:ext cx="8305800" cy="967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96069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VUEX JS</a:t>
            </a:r>
            <a:endParaRPr lang="en-IN" sz="4000" b="1" dirty="0">
              <a:solidFill>
                <a:schemeClr val="bg2">
                  <a:lumMod val="10000"/>
                </a:schemeClr>
              </a:solidFill>
            </a:endParaRPr>
          </a:p>
        </p:txBody>
      </p:sp>
      <p:pic>
        <p:nvPicPr>
          <p:cNvPr id="7" name="Picture 6"/>
          <p:cNvPicPr>
            <a:picLocks noChangeAspect="1"/>
          </p:cNvPicPr>
          <p:nvPr/>
        </p:nvPicPr>
        <p:blipFill>
          <a:blip r:embed="rId2"/>
          <a:stretch>
            <a:fillRect/>
          </a:stretch>
        </p:blipFill>
        <p:spPr>
          <a:xfrm>
            <a:off x="11539256" y="0"/>
            <a:ext cx="652744" cy="754781"/>
          </a:xfrm>
          <a:prstGeom prst="rect">
            <a:avLst/>
          </a:prstGeom>
        </p:spPr>
      </p:pic>
      <p:pic>
        <p:nvPicPr>
          <p:cNvPr id="4" name="Picture 3"/>
          <p:cNvPicPr>
            <a:picLocks noChangeAspect="1"/>
          </p:cNvPicPr>
          <p:nvPr/>
        </p:nvPicPr>
        <p:blipFill>
          <a:blip r:embed="rId3"/>
          <a:stretch>
            <a:fillRect/>
          </a:stretch>
        </p:blipFill>
        <p:spPr>
          <a:xfrm>
            <a:off x="319308" y="754781"/>
            <a:ext cx="11843191" cy="5923110"/>
          </a:xfrm>
          <a:prstGeom prst="rect">
            <a:avLst/>
          </a:prstGeom>
        </p:spPr>
      </p:pic>
      <p:sp>
        <p:nvSpPr>
          <p:cNvPr id="5"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214497035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err="1" smtClean="0">
                <a:solidFill>
                  <a:schemeClr val="bg2">
                    <a:lumMod val="10000"/>
                  </a:schemeClr>
                </a:solidFill>
              </a:rPr>
              <a:t>Vuex</a:t>
            </a:r>
            <a:r>
              <a:rPr lang="en-IN" sz="4000" b="1" dirty="0" smtClean="0">
                <a:solidFill>
                  <a:schemeClr val="bg2">
                    <a:lumMod val="10000"/>
                  </a:schemeClr>
                </a:solidFill>
              </a:rPr>
              <a:t> – How it Works?</a:t>
            </a:r>
            <a:endParaRPr lang="en-IN" sz="4000" b="1" dirty="0">
              <a:solidFill>
                <a:schemeClr val="bg2">
                  <a:lumMod val="10000"/>
                </a:schemeClr>
              </a:solidFill>
            </a:endParaRPr>
          </a:p>
        </p:txBody>
      </p:sp>
      <p:pic>
        <p:nvPicPr>
          <p:cNvPr id="7" name="Picture 6"/>
          <p:cNvPicPr>
            <a:picLocks noChangeAspect="1"/>
          </p:cNvPicPr>
          <p:nvPr/>
        </p:nvPicPr>
        <p:blipFill>
          <a:blip r:embed="rId3"/>
          <a:stretch>
            <a:fillRect/>
          </a:stretch>
        </p:blipFill>
        <p:spPr>
          <a:xfrm>
            <a:off x="11539256" y="0"/>
            <a:ext cx="652744" cy="754781"/>
          </a:xfrm>
          <a:prstGeom prst="rect">
            <a:avLst/>
          </a:prstGeom>
        </p:spPr>
      </p:pic>
      <p:pic>
        <p:nvPicPr>
          <p:cNvPr id="5" name="Picture 4"/>
          <p:cNvPicPr/>
          <p:nvPr/>
        </p:nvPicPr>
        <p:blipFill rotWithShape="1">
          <a:blip r:embed="rId4"/>
          <a:srcRect l="25627" t="13564" r="25483" b="16927"/>
          <a:stretch/>
        </p:blipFill>
        <p:spPr>
          <a:xfrm>
            <a:off x="670367" y="513362"/>
            <a:ext cx="10501746" cy="6276109"/>
          </a:xfrm>
          <a:prstGeom prst="rect">
            <a:avLst/>
          </a:prstGeom>
        </p:spPr>
      </p:pic>
      <p:sp>
        <p:nvSpPr>
          <p:cNvPr id="6"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37623505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err="1" smtClean="0">
                <a:solidFill>
                  <a:schemeClr val="bg2">
                    <a:lumMod val="10000"/>
                  </a:schemeClr>
                </a:solidFill>
              </a:rPr>
              <a:t>Vuex</a:t>
            </a:r>
            <a:r>
              <a:rPr lang="en-IN" sz="4000" b="1" dirty="0" smtClean="0">
                <a:solidFill>
                  <a:schemeClr val="bg2">
                    <a:lumMod val="10000"/>
                  </a:schemeClr>
                </a:solidFill>
              </a:rPr>
              <a:t> – How it Works?</a:t>
            </a:r>
            <a:endParaRPr lang="en-IN" sz="4000" b="1" dirty="0">
              <a:solidFill>
                <a:schemeClr val="bg2">
                  <a:lumMod val="10000"/>
                </a:schemeClr>
              </a:solidFill>
            </a:endParaRPr>
          </a:p>
        </p:txBody>
      </p:sp>
      <p:pic>
        <p:nvPicPr>
          <p:cNvPr id="7" name="Picture 6"/>
          <p:cNvPicPr>
            <a:picLocks noChangeAspect="1"/>
          </p:cNvPicPr>
          <p:nvPr/>
        </p:nvPicPr>
        <p:blipFill>
          <a:blip r:embed="rId3"/>
          <a:stretch>
            <a:fillRect/>
          </a:stretch>
        </p:blipFill>
        <p:spPr>
          <a:xfrm>
            <a:off x="11539256" y="0"/>
            <a:ext cx="652744" cy="754781"/>
          </a:xfrm>
          <a:prstGeom prst="rect">
            <a:avLst/>
          </a:prstGeom>
        </p:spPr>
      </p:pic>
      <p:sp>
        <p:nvSpPr>
          <p:cNvPr id="6"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pic>
        <p:nvPicPr>
          <p:cNvPr id="1026" name="Picture 2" descr="Vuex State Management Workflow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430" y="829931"/>
            <a:ext cx="11387593" cy="539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3957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VUE JS</a:t>
            </a:r>
            <a:endParaRPr lang="en-IN" sz="4000" b="1" dirty="0">
              <a:solidFill>
                <a:schemeClr val="bg2">
                  <a:lumMod val="10000"/>
                </a:schemeClr>
              </a:solidFill>
            </a:endParaRPr>
          </a:p>
        </p:txBody>
      </p:sp>
      <p:pic>
        <p:nvPicPr>
          <p:cNvPr id="7" name="Picture 6"/>
          <p:cNvPicPr>
            <a:picLocks noChangeAspect="1"/>
          </p:cNvPicPr>
          <p:nvPr/>
        </p:nvPicPr>
        <p:blipFill>
          <a:blip r:embed="rId2"/>
          <a:stretch>
            <a:fillRect/>
          </a:stretch>
        </p:blipFill>
        <p:spPr>
          <a:xfrm>
            <a:off x="11539256" y="0"/>
            <a:ext cx="652744" cy="754781"/>
          </a:xfrm>
          <a:prstGeom prst="rect">
            <a:avLst/>
          </a:prstGeom>
        </p:spPr>
      </p:pic>
      <p:pic>
        <p:nvPicPr>
          <p:cNvPr id="4" name="Picture 3"/>
          <p:cNvPicPr>
            <a:picLocks noChangeAspect="1"/>
          </p:cNvPicPr>
          <p:nvPr/>
        </p:nvPicPr>
        <p:blipFill>
          <a:blip r:embed="rId3"/>
          <a:stretch>
            <a:fillRect/>
          </a:stretch>
        </p:blipFill>
        <p:spPr>
          <a:xfrm>
            <a:off x="1235519" y="2223596"/>
            <a:ext cx="9720961" cy="4448475"/>
          </a:xfrm>
          <a:prstGeom prst="rect">
            <a:avLst/>
          </a:prstGeom>
        </p:spPr>
      </p:pic>
      <p:pic>
        <p:nvPicPr>
          <p:cNvPr id="8" name="Picture 7"/>
          <p:cNvPicPr>
            <a:picLocks noChangeAspect="1"/>
          </p:cNvPicPr>
          <p:nvPr/>
        </p:nvPicPr>
        <p:blipFill>
          <a:blip r:embed="rId4"/>
          <a:stretch>
            <a:fillRect/>
          </a:stretch>
        </p:blipFill>
        <p:spPr>
          <a:xfrm>
            <a:off x="428098" y="884356"/>
            <a:ext cx="11111158" cy="1152262"/>
          </a:xfrm>
          <a:prstGeom prst="rect">
            <a:avLst/>
          </a:prstGeom>
        </p:spPr>
      </p:pic>
      <p:sp>
        <p:nvSpPr>
          <p:cNvPr id="6"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275507218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err="1" smtClean="0">
                <a:solidFill>
                  <a:schemeClr val="bg2">
                    <a:lumMod val="10000"/>
                  </a:schemeClr>
                </a:solidFill>
              </a:rPr>
              <a:t>Vuex</a:t>
            </a:r>
            <a:r>
              <a:rPr lang="en-IN" sz="4000" b="1" dirty="0" smtClean="0">
                <a:solidFill>
                  <a:schemeClr val="bg2">
                    <a:lumMod val="10000"/>
                  </a:schemeClr>
                </a:solidFill>
              </a:rPr>
              <a:t> – Terms</a:t>
            </a:r>
            <a:endParaRPr lang="en-IN" sz="4000" b="1" dirty="0">
              <a:solidFill>
                <a:schemeClr val="bg2">
                  <a:lumMod val="10000"/>
                </a:schemeClr>
              </a:solidFill>
            </a:endParaRPr>
          </a:p>
        </p:txBody>
      </p:sp>
      <p:pic>
        <p:nvPicPr>
          <p:cNvPr id="7" name="Picture 6"/>
          <p:cNvPicPr>
            <a:picLocks noChangeAspect="1"/>
          </p:cNvPicPr>
          <p:nvPr/>
        </p:nvPicPr>
        <p:blipFill>
          <a:blip r:embed="rId2"/>
          <a:stretch>
            <a:fillRect/>
          </a:stretch>
        </p:blipFill>
        <p:spPr>
          <a:xfrm>
            <a:off x="11539256" y="0"/>
            <a:ext cx="652744" cy="754781"/>
          </a:xfrm>
          <a:prstGeom prst="rect">
            <a:avLst/>
          </a:prstGeom>
        </p:spPr>
      </p:pic>
      <p:pic>
        <p:nvPicPr>
          <p:cNvPr id="6" name="Picture 5"/>
          <p:cNvPicPr/>
          <p:nvPr/>
        </p:nvPicPr>
        <p:blipFill rotWithShape="1">
          <a:blip r:embed="rId3"/>
          <a:srcRect t="24618" r="4555" b="20121"/>
          <a:stretch/>
        </p:blipFill>
        <p:spPr>
          <a:xfrm>
            <a:off x="500900" y="1302328"/>
            <a:ext cx="10913665" cy="3934690"/>
          </a:xfrm>
          <a:prstGeom prst="rect">
            <a:avLst/>
          </a:prstGeom>
        </p:spPr>
      </p:pic>
      <p:sp>
        <p:nvSpPr>
          <p:cNvPr id="5"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416553894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err="1" smtClean="0">
                <a:solidFill>
                  <a:schemeClr val="bg2">
                    <a:lumMod val="10000"/>
                  </a:schemeClr>
                </a:solidFill>
              </a:rPr>
              <a:t>Vuex</a:t>
            </a:r>
            <a:r>
              <a:rPr lang="en-IN" sz="4000" b="1" dirty="0" smtClean="0">
                <a:solidFill>
                  <a:schemeClr val="bg2">
                    <a:lumMod val="10000"/>
                  </a:schemeClr>
                </a:solidFill>
              </a:rPr>
              <a:t> – setup</a:t>
            </a:r>
            <a:endParaRPr lang="en-IN" sz="4000" b="1" dirty="0">
              <a:solidFill>
                <a:schemeClr val="bg2">
                  <a:lumMod val="10000"/>
                </a:schemeClr>
              </a:solidFill>
            </a:endParaRPr>
          </a:p>
        </p:txBody>
      </p:sp>
      <p:pic>
        <p:nvPicPr>
          <p:cNvPr id="7" name="Picture 6"/>
          <p:cNvPicPr>
            <a:picLocks noChangeAspect="1"/>
          </p:cNvPicPr>
          <p:nvPr/>
        </p:nvPicPr>
        <p:blipFill>
          <a:blip r:embed="rId2"/>
          <a:stretch>
            <a:fillRect/>
          </a:stretch>
        </p:blipFill>
        <p:spPr>
          <a:xfrm>
            <a:off x="11539256" y="0"/>
            <a:ext cx="652744" cy="754781"/>
          </a:xfrm>
          <a:prstGeom prst="rect">
            <a:avLst/>
          </a:prstGeom>
        </p:spPr>
      </p:pic>
      <p:sp>
        <p:nvSpPr>
          <p:cNvPr id="5"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
        <p:nvSpPr>
          <p:cNvPr id="4" name="TextBox 3"/>
          <p:cNvSpPr txBox="1"/>
          <p:nvPr/>
        </p:nvSpPr>
        <p:spPr>
          <a:xfrm>
            <a:off x="760491" y="995881"/>
            <a:ext cx="9442764" cy="3970318"/>
          </a:xfrm>
          <a:prstGeom prst="rect">
            <a:avLst/>
          </a:prstGeom>
          <a:noFill/>
        </p:spPr>
        <p:txBody>
          <a:bodyPr wrap="square" rtlCol="0">
            <a:spAutoFit/>
          </a:bodyPr>
          <a:lstStyle/>
          <a:p>
            <a:r>
              <a:rPr lang="en-US" sz="2800" dirty="0" smtClean="0"/>
              <a:t>$ </a:t>
            </a:r>
            <a:r>
              <a:rPr lang="en-US" sz="2800" dirty="0" err="1" smtClean="0"/>
              <a:t>npm</a:t>
            </a:r>
            <a:r>
              <a:rPr lang="en-US" sz="2800" dirty="0" smtClean="0"/>
              <a:t> install </a:t>
            </a:r>
            <a:r>
              <a:rPr lang="en-US" sz="2800" dirty="0" err="1" smtClean="0"/>
              <a:t>vue@next</a:t>
            </a:r>
            <a:endParaRPr lang="en-US" sz="2800" dirty="0" smtClean="0"/>
          </a:p>
          <a:p>
            <a:endParaRPr lang="en-US" sz="2800" dirty="0"/>
          </a:p>
          <a:p>
            <a:r>
              <a:rPr lang="en-US" sz="2800" dirty="0" smtClean="0"/>
              <a:t>In main.js, configure:</a:t>
            </a:r>
          </a:p>
          <a:p>
            <a:r>
              <a:rPr lang="en-US" sz="2800" dirty="0" smtClean="0"/>
              <a:t>…</a:t>
            </a:r>
          </a:p>
          <a:p>
            <a:r>
              <a:rPr lang="en-US" sz="2800" dirty="0"/>
              <a:t>i</a:t>
            </a:r>
            <a:r>
              <a:rPr lang="en-US" sz="2800" dirty="0" smtClean="0"/>
              <a:t>mport {</a:t>
            </a:r>
            <a:r>
              <a:rPr lang="en-US" sz="2800" dirty="0" err="1" smtClean="0"/>
              <a:t>createStore</a:t>
            </a:r>
            <a:r>
              <a:rPr lang="en-US" sz="2800" dirty="0" smtClean="0"/>
              <a:t>} from ‘</a:t>
            </a:r>
            <a:r>
              <a:rPr lang="en-US" sz="2800" dirty="0" err="1" smtClean="0"/>
              <a:t>vuex</a:t>
            </a:r>
            <a:r>
              <a:rPr lang="en-US" sz="2800" dirty="0" smtClean="0"/>
              <a:t>’</a:t>
            </a:r>
          </a:p>
          <a:p>
            <a:r>
              <a:rPr lang="en-US" sz="2800" dirty="0" err="1"/>
              <a:t>c</a:t>
            </a:r>
            <a:r>
              <a:rPr lang="en-US" sz="2800" smtClean="0"/>
              <a:t>onst</a:t>
            </a:r>
            <a:r>
              <a:rPr lang="en-US" sz="2800" dirty="0" smtClean="0"/>
              <a:t> app=</a:t>
            </a:r>
            <a:r>
              <a:rPr lang="en-US" sz="2800" dirty="0" err="1" smtClean="0"/>
              <a:t>createStore</a:t>
            </a:r>
            <a:r>
              <a:rPr lang="en-US" sz="2800" dirty="0" smtClean="0"/>
              <a:t>(App)</a:t>
            </a:r>
          </a:p>
          <a:p>
            <a:r>
              <a:rPr lang="en-US" sz="2800" dirty="0" err="1" smtClean="0"/>
              <a:t>App.mount</a:t>
            </a:r>
            <a:r>
              <a:rPr lang="en-US" sz="2800" dirty="0" smtClean="0"/>
              <a:t>(‘#app’)</a:t>
            </a:r>
          </a:p>
          <a:p>
            <a:endParaRPr lang="en-US" sz="2800" dirty="0" smtClean="0"/>
          </a:p>
          <a:p>
            <a:r>
              <a:rPr lang="en-US" sz="2800" dirty="0" smtClean="0"/>
              <a:t> </a:t>
            </a:r>
            <a:endParaRPr lang="en-US" sz="2800" dirty="0"/>
          </a:p>
        </p:txBody>
      </p:sp>
    </p:spTree>
    <p:extLst>
      <p:ext uri="{BB962C8B-B14F-4D97-AF65-F5344CB8AC3E}">
        <p14:creationId xmlns:p14="http://schemas.microsoft.com/office/powerpoint/2010/main" val="4594939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err="1" smtClean="0">
                <a:solidFill>
                  <a:schemeClr val="bg2">
                    <a:lumMod val="10000"/>
                  </a:schemeClr>
                </a:solidFill>
              </a:rPr>
              <a:t>Vuex</a:t>
            </a:r>
            <a:r>
              <a:rPr lang="en-IN" sz="4000" b="1" dirty="0" smtClean="0">
                <a:solidFill>
                  <a:schemeClr val="bg2">
                    <a:lumMod val="10000"/>
                  </a:schemeClr>
                </a:solidFill>
              </a:rPr>
              <a:t> – boilerplate</a:t>
            </a:r>
            <a:endParaRPr lang="en-IN" sz="4000" b="1" dirty="0">
              <a:solidFill>
                <a:schemeClr val="bg2">
                  <a:lumMod val="10000"/>
                </a:schemeClr>
              </a:solidFill>
            </a:endParaRPr>
          </a:p>
        </p:txBody>
      </p:sp>
      <p:pic>
        <p:nvPicPr>
          <p:cNvPr id="7" name="Picture 6"/>
          <p:cNvPicPr>
            <a:picLocks noChangeAspect="1"/>
          </p:cNvPicPr>
          <p:nvPr/>
        </p:nvPicPr>
        <p:blipFill>
          <a:blip r:embed="rId2"/>
          <a:stretch>
            <a:fillRect/>
          </a:stretch>
        </p:blipFill>
        <p:spPr>
          <a:xfrm>
            <a:off x="11539256" y="0"/>
            <a:ext cx="652744" cy="754781"/>
          </a:xfrm>
          <a:prstGeom prst="rect">
            <a:avLst/>
          </a:prstGeom>
        </p:spPr>
      </p:pic>
      <p:pic>
        <p:nvPicPr>
          <p:cNvPr id="5" name="Picture 4"/>
          <p:cNvPicPr/>
          <p:nvPr/>
        </p:nvPicPr>
        <p:blipFill rotWithShape="1">
          <a:blip r:embed="rId3"/>
          <a:srcRect r="46132" b="32588"/>
          <a:stretch/>
        </p:blipFill>
        <p:spPr>
          <a:xfrm>
            <a:off x="694864" y="1083397"/>
            <a:ext cx="10844392" cy="5345112"/>
          </a:xfrm>
          <a:prstGeom prst="rect">
            <a:avLst/>
          </a:prstGeom>
        </p:spPr>
      </p:pic>
      <p:sp>
        <p:nvSpPr>
          <p:cNvPr id="6"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39515545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smtClean="0">
                <a:solidFill>
                  <a:schemeClr val="bg2">
                    <a:lumMod val="10000"/>
                  </a:schemeClr>
                </a:solidFill>
              </a:rPr>
              <a:t>Why </a:t>
            </a:r>
            <a:r>
              <a:rPr lang="en-IN" sz="4000" b="1" dirty="0" err="1" smtClean="0">
                <a:solidFill>
                  <a:schemeClr val="bg2">
                    <a:lumMod val="10000"/>
                  </a:schemeClr>
                </a:solidFill>
              </a:rPr>
              <a:t>Vue</a:t>
            </a:r>
            <a:r>
              <a:rPr lang="en-IN" sz="4000" b="1" dirty="0" smtClean="0">
                <a:solidFill>
                  <a:schemeClr val="bg2">
                    <a:lumMod val="10000"/>
                  </a:schemeClr>
                </a:solidFill>
              </a:rPr>
              <a:t> JS</a:t>
            </a:r>
            <a:endParaRPr lang="en-IN" sz="4000" b="1" dirty="0">
              <a:solidFill>
                <a:schemeClr val="bg2">
                  <a:lumMod val="10000"/>
                </a:schemeClr>
              </a:solidFill>
            </a:endParaRPr>
          </a:p>
        </p:txBody>
      </p:sp>
      <p:pic>
        <p:nvPicPr>
          <p:cNvPr id="5" name="Picture 4"/>
          <p:cNvPicPr>
            <a:picLocks noChangeAspect="1"/>
          </p:cNvPicPr>
          <p:nvPr/>
        </p:nvPicPr>
        <p:blipFill>
          <a:blip r:embed="rId2"/>
          <a:stretch>
            <a:fillRect/>
          </a:stretch>
        </p:blipFill>
        <p:spPr>
          <a:xfrm>
            <a:off x="11539256" y="0"/>
            <a:ext cx="652744" cy="754781"/>
          </a:xfrm>
          <a:prstGeom prst="rect">
            <a:avLst/>
          </a:prstGeom>
        </p:spPr>
      </p:pic>
      <p:pic>
        <p:nvPicPr>
          <p:cNvPr id="7" name="Picture 6"/>
          <p:cNvPicPr/>
          <p:nvPr/>
        </p:nvPicPr>
        <p:blipFill rotWithShape="1">
          <a:blip r:embed="rId3"/>
          <a:srcRect t="17969" r="24377" b="17541"/>
          <a:stretch/>
        </p:blipFill>
        <p:spPr>
          <a:xfrm>
            <a:off x="443902" y="1316183"/>
            <a:ext cx="11095354" cy="4451203"/>
          </a:xfrm>
          <a:prstGeom prst="rect">
            <a:avLst/>
          </a:prstGeom>
        </p:spPr>
      </p:pic>
      <p:sp>
        <p:nvSpPr>
          <p:cNvPr id="6"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17401472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err="1" smtClean="0">
                <a:solidFill>
                  <a:schemeClr val="bg2">
                    <a:lumMod val="10000"/>
                  </a:schemeClr>
                </a:solidFill>
              </a:rPr>
              <a:t>Vue</a:t>
            </a:r>
            <a:r>
              <a:rPr lang="en-IN" sz="4000" b="1" dirty="0" smtClean="0">
                <a:solidFill>
                  <a:schemeClr val="bg2">
                    <a:lumMod val="10000"/>
                  </a:schemeClr>
                </a:solidFill>
              </a:rPr>
              <a:t> 3 features</a:t>
            </a:r>
            <a:endParaRPr lang="en-IN" sz="4000" b="1" dirty="0">
              <a:solidFill>
                <a:schemeClr val="bg2">
                  <a:lumMod val="10000"/>
                </a:schemeClr>
              </a:solidFill>
            </a:endParaRPr>
          </a:p>
        </p:txBody>
      </p:sp>
      <p:pic>
        <p:nvPicPr>
          <p:cNvPr id="5" name="Picture 4"/>
          <p:cNvPicPr>
            <a:picLocks noChangeAspect="1"/>
          </p:cNvPicPr>
          <p:nvPr/>
        </p:nvPicPr>
        <p:blipFill>
          <a:blip r:embed="rId2"/>
          <a:stretch>
            <a:fillRect/>
          </a:stretch>
        </p:blipFill>
        <p:spPr>
          <a:xfrm>
            <a:off x="11539256" y="0"/>
            <a:ext cx="652744" cy="754781"/>
          </a:xfrm>
          <a:prstGeom prst="rect">
            <a:avLst/>
          </a:prstGeom>
        </p:spPr>
      </p:pic>
      <p:sp>
        <p:nvSpPr>
          <p:cNvPr id="3" name="Rectangle 2"/>
          <p:cNvSpPr/>
          <p:nvPr/>
        </p:nvSpPr>
        <p:spPr>
          <a:xfrm>
            <a:off x="115148" y="1134701"/>
            <a:ext cx="11961703" cy="5262979"/>
          </a:xfrm>
          <a:prstGeom prst="rect">
            <a:avLst/>
          </a:prstGeom>
        </p:spPr>
        <p:txBody>
          <a:bodyPr wrap="square">
            <a:spAutoFit/>
          </a:bodyPr>
          <a:lstStyle/>
          <a:p>
            <a:r>
              <a:rPr lang="en-US" sz="2800" dirty="0" smtClean="0"/>
              <a:t>- Lots </a:t>
            </a:r>
            <a:r>
              <a:rPr lang="en-US" sz="2800" dirty="0"/>
              <a:t>of internal API changes compared to Vue.js 2.0 which supports only optional API. </a:t>
            </a:r>
            <a:r>
              <a:rPr lang="en-US" sz="2800" dirty="0" err="1"/>
              <a:t>Vue</a:t>
            </a:r>
            <a:r>
              <a:rPr lang="en-US" sz="2800" dirty="0"/>
              <a:t> 3.0 supports teleport, suspense and multiple root elements to load multiple </a:t>
            </a:r>
            <a:r>
              <a:rPr lang="en-US" sz="2800" dirty="0" err="1"/>
              <a:t>vue</a:t>
            </a:r>
            <a:r>
              <a:rPr lang="en-US" sz="2800" dirty="0"/>
              <a:t> instances. </a:t>
            </a:r>
          </a:p>
          <a:p>
            <a:endParaRPr lang="en-US" sz="2800" dirty="0"/>
          </a:p>
          <a:p>
            <a:r>
              <a:rPr lang="en-US" sz="2800" dirty="0" smtClean="0"/>
              <a:t>- Smaller </a:t>
            </a:r>
            <a:r>
              <a:rPr lang="en-US" sz="2800" dirty="0"/>
              <a:t>bundle size: Vue.js 3.0 is more optimized for performance and comes with a smaller bundle size than Vue.js 2.0. </a:t>
            </a:r>
          </a:p>
          <a:p>
            <a:endParaRPr lang="en-US" sz="2800" dirty="0"/>
          </a:p>
          <a:p>
            <a:r>
              <a:rPr lang="en-US" sz="2800" dirty="0"/>
              <a:t>-</a:t>
            </a:r>
            <a:r>
              <a:rPr lang="en-US" sz="2800" dirty="0" smtClean="0"/>
              <a:t>Composition </a:t>
            </a:r>
            <a:r>
              <a:rPr lang="en-US" sz="2800" dirty="0"/>
              <a:t>API: Vue.js 3.0 has Composition API that makes it easier to manage complex state and logic in components with reusable component driven programming. This API allows to use reactive data and lifecycle methods outside of components, making it easier to share code between components and testability. So avoid </a:t>
            </a:r>
            <a:r>
              <a:rPr lang="en-US" sz="2800" dirty="0" err="1"/>
              <a:t>mixins</a:t>
            </a:r>
            <a:r>
              <a:rPr lang="en-US" sz="2800" dirty="0"/>
              <a:t>. </a:t>
            </a:r>
            <a:endParaRPr lang="en-US" sz="2800" dirty="0" smtClean="0"/>
          </a:p>
        </p:txBody>
      </p:sp>
      <p:sp>
        <p:nvSpPr>
          <p:cNvPr id="6"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41872572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09600"/>
          </a:xfrm>
          <a:solidFill>
            <a:schemeClr val="accent5">
              <a:lumMod val="40000"/>
              <a:lumOff val="60000"/>
            </a:schemeClr>
          </a:solidFill>
        </p:spPr>
        <p:txBody>
          <a:bodyPr>
            <a:noAutofit/>
          </a:bodyPr>
          <a:lstStyle/>
          <a:p>
            <a:r>
              <a:rPr lang="en-IN" sz="4000" b="1" dirty="0" err="1" smtClean="0">
                <a:solidFill>
                  <a:schemeClr val="bg2">
                    <a:lumMod val="10000"/>
                  </a:schemeClr>
                </a:solidFill>
              </a:rPr>
              <a:t>Vue</a:t>
            </a:r>
            <a:r>
              <a:rPr lang="en-IN" sz="4000" b="1" dirty="0" smtClean="0">
                <a:solidFill>
                  <a:schemeClr val="bg2">
                    <a:lumMod val="10000"/>
                  </a:schemeClr>
                </a:solidFill>
              </a:rPr>
              <a:t> 3 features</a:t>
            </a:r>
            <a:endParaRPr lang="en-IN" sz="4000" b="1" dirty="0">
              <a:solidFill>
                <a:schemeClr val="bg2">
                  <a:lumMod val="10000"/>
                </a:schemeClr>
              </a:solidFill>
            </a:endParaRPr>
          </a:p>
        </p:txBody>
      </p:sp>
      <p:pic>
        <p:nvPicPr>
          <p:cNvPr id="5" name="Picture 4"/>
          <p:cNvPicPr>
            <a:picLocks noChangeAspect="1"/>
          </p:cNvPicPr>
          <p:nvPr/>
        </p:nvPicPr>
        <p:blipFill>
          <a:blip r:embed="rId2"/>
          <a:stretch>
            <a:fillRect/>
          </a:stretch>
        </p:blipFill>
        <p:spPr>
          <a:xfrm>
            <a:off x="11539256" y="0"/>
            <a:ext cx="652744" cy="754781"/>
          </a:xfrm>
          <a:prstGeom prst="rect">
            <a:avLst/>
          </a:prstGeom>
        </p:spPr>
      </p:pic>
      <p:sp>
        <p:nvSpPr>
          <p:cNvPr id="3" name="Rectangle 2"/>
          <p:cNvSpPr/>
          <p:nvPr/>
        </p:nvSpPr>
        <p:spPr>
          <a:xfrm>
            <a:off x="115148" y="609600"/>
            <a:ext cx="11961703" cy="6555641"/>
          </a:xfrm>
          <a:prstGeom prst="rect">
            <a:avLst/>
          </a:prstGeom>
        </p:spPr>
        <p:txBody>
          <a:bodyPr wrap="square">
            <a:spAutoFit/>
          </a:bodyPr>
          <a:lstStyle/>
          <a:p>
            <a:r>
              <a:rPr lang="en-US" sz="2800" dirty="0" smtClean="0"/>
              <a:t>- Typescript </a:t>
            </a:r>
            <a:r>
              <a:rPr lang="en-US" sz="2800" dirty="0"/>
              <a:t>support and good </a:t>
            </a:r>
            <a:r>
              <a:rPr lang="en-US" sz="2800" dirty="0" err="1"/>
              <a:t>organisation</a:t>
            </a:r>
            <a:r>
              <a:rPr lang="en-US" sz="2800" dirty="0"/>
              <a:t> of code with reusable code. </a:t>
            </a:r>
          </a:p>
          <a:p>
            <a:endParaRPr lang="en-US" sz="2800" dirty="0" smtClean="0"/>
          </a:p>
          <a:p>
            <a:r>
              <a:rPr lang="en-US" sz="2800" dirty="0" smtClean="0"/>
              <a:t>- Faster </a:t>
            </a:r>
            <a:r>
              <a:rPr lang="en-US" sz="2800" dirty="0"/>
              <a:t>rendering: Vue.js 3.0 has updated reactivity system that improves performance and makes it faster to render components. </a:t>
            </a:r>
          </a:p>
          <a:p>
            <a:endParaRPr lang="en-US" sz="2800" dirty="0"/>
          </a:p>
          <a:p>
            <a:r>
              <a:rPr lang="en-US" sz="2800" dirty="0" smtClean="0"/>
              <a:t>- Improved </a:t>
            </a:r>
            <a:r>
              <a:rPr lang="en-US" sz="2800" dirty="0" err="1"/>
              <a:t>TypeScript</a:t>
            </a:r>
            <a:r>
              <a:rPr lang="en-US" sz="2800" dirty="0"/>
              <a:t> support: Vue.js 3.0 has improved support for </a:t>
            </a:r>
            <a:r>
              <a:rPr lang="en-US" sz="2800" dirty="0" err="1"/>
              <a:t>TypeScript</a:t>
            </a:r>
            <a:r>
              <a:rPr lang="en-US" sz="2800" dirty="0"/>
              <a:t> and makes it easier to use </a:t>
            </a:r>
            <a:r>
              <a:rPr lang="en-US" sz="2800" dirty="0" err="1"/>
              <a:t>TypeScript</a:t>
            </a:r>
            <a:r>
              <a:rPr lang="en-US" sz="2800" dirty="0"/>
              <a:t> with Vue.js. </a:t>
            </a:r>
          </a:p>
          <a:p>
            <a:endParaRPr lang="en-US" sz="2800" dirty="0"/>
          </a:p>
          <a:p>
            <a:r>
              <a:rPr lang="en-US" sz="2800" dirty="0" smtClean="0"/>
              <a:t>- Changes </a:t>
            </a:r>
            <a:r>
              <a:rPr lang="en-US" sz="2800" dirty="0"/>
              <a:t>to the v-model directive: The v-model directive has been updated in Vue.js 3.0 to support multiple bindings and modifiers with tracking feature. </a:t>
            </a:r>
          </a:p>
          <a:p>
            <a:endParaRPr lang="en-US" sz="2800" dirty="0"/>
          </a:p>
          <a:p>
            <a:r>
              <a:rPr lang="en-US" sz="2800" dirty="0" smtClean="0"/>
              <a:t> - </a:t>
            </a:r>
            <a:r>
              <a:rPr lang="en-US" sz="2800" dirty="0" err="1" smtClean="0"/>
              <a:t>Vue</a:t>
            </a:r>
            <a:r>
              <a:rPr lang="en-US" sz="2800" dirty="0" smtClean="0"/>
              <a:t>-router 4.x has drastic changes compatible with </a:t>
            </a:r>
            <a:r>
              <a:rPr lang="en-US" sz="2800" dirty="0" err="1" smtClean="0"/>
              <a:t>vue</a:t>
            </a:r>
            <a:r>
              <a:rPr lang="en-US" sz="2800" dirty="0" smtClean="0"/>
              <a:t> 3.0</a:t>
            </a:r>
          </a:p>
          <a:p>
            <a:endParaRPr lang="en-US" sz="2800" dirty="0"/>
          </a:p>
          <a:p>
            <a:endParaRPr lang="en-IN" sz="2800" dirty="0"/>
          </a:p>
          <a:p>
            <a:r>
              <a:rPr lang="en-IN" sz="2800" dirty="0"/>
              <a:t>	</a:t>
            </a:r>
          </a:p>
        </p:txBody>
      </p:sp>
      <p:sp>
        <p:nvSpPr>
          <p:cNvPr id="6" name="Title 1"/>
          <p:cNvSpPr txBox="1">
            <a:spLocks/>
          </p:cNvSpPr>
          <p:nvPr/>
        </p:nvSpPr>
        <p:spPr>
          <a:xfrm>
            <a:off x="0" y="6548052"/>
            <a:ext cx="12192000" cy="309948"/>
          </a:xfrm>
          <a:prstGeom prst="rect">
            <a:avLst/>
          </a:prstGeom>
          <a:solidFill>
            <a:srgbClr val="002060"/>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IN" sz="2000" b="1" dirty="0" err="1" smtClean="0">
                <a:solidFill>
                  <a:srgbClr val="FFC000"/>
                </a:solidFill>
              </a:rPr>
              <a:t>D.S.R.Murthy</a:t>
            </a:r>
            <a:endParaRPr lang="en-IN" sz="2000" b="1" dirty="0">
              <a:solidFill>
                <a:srgbClr val="FFC000"/>
              </a:solidFill>
            </a:endParaRPr>
          </a:p>
        </p:txBody>
      </p:sp>
    </p:spTree>
    <p:extLst>
      <p:ext uri="{BB962C8B-B14F-4D97-AF65-F5344CB8AC3E}">
        <p14:creationId xmlns:p14="http://schemas.microsoft.com/office/powerpoint/2010/main" val="18241441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1100</TotalTime>
  <Words>1448</Words>
  <Application>Microsoft Office PowerPoint</Application>
  <PresentationFormat>Widescreen</PresentationFormat>
  <Paragraphs>428</Paragraphs>
  <Slides>62</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62</vt:i4>
      </vt:variant>
    </vt:vector>
  </HeadingPairs>
  <TitlesOfParts>
    <vt:vector size="73" baseType="lpstr">
      <vt:lpstr>Arial</vt:lpstr>
      <vt:lpstr>Book Antiqua</vt:lpstr>
      <vt:lpstr>Calibri</vt:lpstr>
      <vt:lpstr>Calibri Light</vt:lpstr>
      <vt:lpstr>FreeMono</vt:lpstr>
      <vt:lpstr>Lato</vt:lpstr>
      <vt:lpstr>PalatinoLinotype-Bold</vt:lpstr>
      <vt:lpstr>PalatinoLinotype-Roman</vt:lpstr>
      <vt:lpstr>Times New Roman</vt:lpstr>
      <vt:lpstr>Wingdings</vt:lpstr>
      <vt:lpstr>Office Theme</vt:lpstr>
      <vt:lpstr>PowerPoint Presentation</vt:lpstr>
      <vt:lpstr>VUE JS 3.0 - Topics</vt:lpstr>
      <vt:lpstr>VUE JS - Topics</vt:lpstr>
      <vt:lpstr>VUE JS - Topics</vt:lpstr>
      <vt:lpstr>What is Vue JS?</vt:lpstr>
      <vt:lpstr>VUE JS</vt:lpstr>
      <vt:lpstr>Why Vue JS</vt:lpstr>
      <vt:lpstr>Vue 3 features</vt:lpstr>
      <vt:lpstr>Vue 3 features</vt:lpstr>
      <vt:lpstr>Angular vs React vs Vue</vt:lpstr>
      <vt:lpstr>Angualar Features</vt:lpstr>
      <vt:lpstr>React Features</vt:lpstr>
      <vt:lpstr>Vue Features</vt:lpstr>
      <vt:lpstr>Pre-requisites</vt:lpstr>
      <vt:lpstr>VUE JS</vt:lpstr>
      <vt:lpstr>VUE JS</vt:lpstr>
      <vt:lpstr>MVVM in Vue</vt:lpstr>
      <vt:lpstr>MVVM in Vue</vt:lpstr>
      <vt:lpstr>MVVM in Vue</vt:lpstr>
      <vt:lpstr>Single Fie Component in Vue</vt:lpstr>
      <vt:lpstr>New Features of Vue 3.0</vt:lpstr>
      <vt:lpstr>Composition API</vt:lpstr>
      <vt:lpstr>Portals in Vue 3 </vt:lpstr>
      <vt:lpstr>Portals in Vue 3 </vt:lpstr>
      <vt:lpstr>Suspense</vt:lpstr>
      <vt:lpstr>Suspense</vt:lpstr>
      <vt:lpstr>Global Mounting</vt:lpstr>
      <vt:lpstr>Global Mounting</vt:lpstr>
      <vt:lpstr>Global Mounting</vt:lpstr>
      <vt:lpstr>Multiple v-models</vt:lpstr>
      <vt:lpstr>VUE JS</vt:lpstr>
      <vt:lpstr>VUE JS</vt:lpstr>
      <vt:lpstr>VUE JS</vt:lpstr>
      <vt:lpstr>VUE JS</vt:lpstr>
      <vt:lpstr>VUE JS</vt:lpstr>
      <vt:lpstr>VUE JS</vt:lpstr>
      <vt:lpstr>VUE JS</vt:lpstr>
      <vt:lpstr>VUE JS</vt:lpstr>
      <vt:lpstr>VUE JS</vt:lpstr>
      <vt:lpstr>VUE JS</vt:lpstr>
      <vt:lpstr>VUE JS</vt:lpstr>
      <vt:lpstr>VUE JS</vt:lpstr>
      <vt:lpstr>VUE  Lifecycle</vt:lpstr>
      <vt:lpstr>Component Lifecycle hooks</vt:lpstr>
      <vt:lpstr>VUE JS</vt:lpstr>
      <vt:lpstr>VUE JS</vt:lpstr>
      <vt:lpstr>VUE JS</vt:lpstr>
      <vt:lpstr>VUE js  Setup</vt:lpstr>
      <vt:lpstr>VUE js  Setup</vt:lpstr>
      <vt:lpstr>VUE js  Setup</vt:lpstr>
      <vt:lpstr>VUEX</vt:lpstr>
      <vt:lpstr>VUE JS</vt:lpstr>
      <vt:lpstr>Vuex</vt:lpstr>
      <vt:lpstr>Vuex</vt:lpstr>
      <vt:lpstr>VueX Pattern</vt:lpstr>
      <vt:lpstr>PowerPoint Presentation</vt:lpstr>
      <vt:lpstr>VUEX JS</vt:lpstr>
      <vt:lpstr>Vuex – How it Works?</vt:lpstr>
      <vt:lpstr>Vuex – How it Works?</vt:lpstr>
      <vt:lpstr>Vuex – Terms</vt:lpstr>
      <vt:lpstr>Vuex – setup</vt:lpstr>
      <vt:lpstr>Vuex – boilerplate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VUE JS</dc:title>
  <dc:creator>Windows User</dc:creator>
  <cp:lastModifiedBy>asus</cp:lastModifiedBy>
  <cp:revision>196</cp:revision>
  <dcterms:created xsi:type="dcterms:W3CDTF">2020-01-15T16:46:16Z</dcterms:created>
  <dcterms:modified xsi:type="dcterms:W3CDTF">2023-03-28T03:28:09Z</dcterms:modified>
</cp:coreProperties>
</file>